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66" y="33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15" name="Shape 415"/>
          <p:cNvSpPr>
            <a:spLocks noGrp="1" noRot="1" noChangeAspect="1"/>
          </p:cNvSpPr>
          <p:nvPr>
            <p:ph type="sldImg"/>
          </p:nvPr>
        </p:nvSpPr>
        <p:spPr>
          <a:xfrm>
            <a:off x="1143000" y="685800"/>
            <a:ext cx="4572000" cy="3429000"/>
          </a:xfrm>
          <a:prstGeom prst="rect">
            <a:avLst/>
          </a:prstGeom>
        </p:spPr>
        <p:txBody>
          <a:bodyPr/>
          <a:lstStyle/>
          <a:p>
            <a:endParaRPr/>
          </a:p>
        </p:txBody>
      </p:sp>
      <p:sp>
        <p:nvSpPr>
          <p:cNvPr id="416" name="Shape 41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574220702"/>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a2d.healthcar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ncat.nsw.gov.au/Documents/gd_factsheet_consent_to_medical_or_dental_treatment.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aci.health.nsw.gov.au/__data/assets/pdf_file/0007/307159/NSW_Hospitalisation_background_paper_final.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bmjopen.bmj.com/content/7/2/e013489."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ombo.nsw.gov.au/news-and-publications/publications/annual-reports/reviewable-deaths-vol-1/report-of-reviewable-deaths-in-2012-and-2013-volume-2-deaths-of-people-with-disabilities-in-car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 name="Shape 420"/>
          <p:cNvSpPr>
            <a:spLocks noGrp="1" noRot="1" noChangeAspect="1"/>
          </p:cNvSpPr>
          <p:nvPr>
            <p:ph type="sldImg"/>
          </p:nvPr>
        </p:nvSpPr>
        <p:spPr>
          <a:xfrm>
            <a:off x="381000" y="685800"/>
            <a:ext cx="6096000" cy="3429000"/>
          </a:xfrm>
          <a:prstGeom prst="rect">
            <a:avLst/>
          </a:prstGeom>
        </p:spPr>
        <p:txBody>
          <a:bodyPr/>
          <a:lstStyle/>
          <a:p>
            <a:endParaRPr/>
          </a:p>
        </p:txBody>
      </p:sp>
      <p:sp>
        <p:nvSpPr>
          <p:cNvPr id="421" name="Shape 421"/>
          <p:cNvSpPr>
            <a:spLocks noGrp="1"/>
          </p:cNvSpPr>
          <p:nvPr>
            <p:ph type="body" sz="quarter" idx="1"/>
          </p:nvPr>
        </p:nvSpPr>
        <p:spPr>
          <a:prstGeom prst="rect">
            <a:avLst/>
          </a:prstGeom>
        </p:spPr>
        <p:txBody>
          <a:bodyPr/>
          <a:lstStyle/>
          <a:p>
            <a:pPr>
              <a:defRPr>
                <a:latin typeface="Arial"/>
                <a:ea typeface="Arial"/>
                <a:cs typeface="Arial"/>
                <a:sym typeface="Arial"/>
              </a:defRPr>
            </a:pPr>
            <a:r>
              <a:rPr dirty="0"/>
              <a:t>The Admission 2Discharge Together Project has been developed in co-design, involving people with a disability, </a:t>
            </a:r>
            <a:r>
              <a:rPr dirty="0" err="1"/>
              <a:t>carers</a:t>
            </a:r>
            <a:r>
              <a:rPr dirty="0"/>
              <a:t>, health and disability staff.</a:t>
            </a:r>
          </a:p>
          <a:p>
            <a:pPr>
              <a:defRPr>
                <a:latin typeface="Arial"/>
                <a:ea typeface="Arial"/>
                <a:cs typeface="Arial"/>
                <a:sym typeface="Arial"/>
              </a:defRPr>
            </a:pPr>
            <a:endParaRPr dirty="0"/>
          </a:p>
          <a:p>
            <a:pPr>
              <a:defRPr>
                <a:latin typeface="Arial"/>
                <a:ea typeface="Arial"/>
                <a:cs typeface="Arial"/>
                <a:sym typeface="Arial"/>
              </a:defRPr>
            </a:pPr>
            <a:r>
              <a:rPr dirty="0"/>
              <a:t>It was developed in response to some of the poor hospital experiences of people with a disability (PWD) from the local area, as well as the increasing evidence of poor health outcomes for this cohort.</a:t>
            </a:r>
          </a:p>
        </p:txBody>
      </p:sp>
    </p:spTree>
    <p:extLst>
      <p:ext uri="{BB962C8B-B14F-4D97-AF65-F5344CB8AC3E}">
        <p14:creationId xmlns:p14="http://schemas.microsoft.com/office/powerpoint/2010/main" val="2456612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 name="Shape 471"/>
          <p:cNvSpPr>
            <a:spLocks noGrp="1" noRot="1" noChangeAspect="1"/>
          </p:cNvSpPr>
          <p:nvPr>
            <p:ph type="sldImg"/>
          </p:nvPr>
        </p:nvSpPr>
        <p:spPr>
          <a:prstGeom prst="rect">
            <a:avLst/>
          </a:prstGeom>
        </p:spPr>
        <p:txBody>
          <a:bodyPr/>
          <a:lstStyle/>
          <a:p>
            <a:endParaRPr/>
          </a:p>
        </p:txBody>
      </p:sp>
      <p:sp>
        <p:nvSpPr>
          <p:cNvPr id="472" name="Shape 472"/>
          <p:cNvSpPr>
            <a:spLocks noGrp="1"/>
          </p:cNvSpPr>
          <p:nvPr>
            <p:ph type="body" sz="quarter" idx="1"/>
          </p:nvPr>
        </p:nvSpPr>
        <p:spPr>
          <a:prstGeom prst="rect">
            <a:avLst/>
          </a:prstGeom>
        </p:spPr>
        <p:txBody>
          <a:bodyPr/>
          <a:lstStyle/>
          <a:p>
            <a:pPr marL="171450" indent="-171450">
              <a:spcBef>
                <a:spcPts val="600"/>
              </a:spcBef>
              <a:buSzPct val="100000"/>
              <a:buFont typeface="Arial"/>
              <a:buChar char="•"/>
              <a:defRPr>
                <a:latin typeface="Arial"/>
                <a:ea typeface="Arial"/>
                <a:cs typeface="Arial"/>
                <a:sym typeface="Arial"/>
              </a:defRPr>
            </a:pPr>
            <a:r>
              <a:rPr dirty="0"/>
              <a:t>Looking more closely Respiratory Diseases, which was the leading cause of death in the Ombudsman's Reviewable Deaths Report of 2015 .</a:t>
            </a:r>
          </a:p>
          <a:p>
            <a:pPr marL="171450" indent="-171450">
              <a:spcBef>
                <a:spcPts val="600"/>
              </a:spcBef>
              <a:buSzPct val="100000"/>
              <a:buFont typeface="Arial"/>
              <a:buChar char="•"/>
              <a:defRPr>
                <a:latin typeface="Arial"/>
                <a:ea typeface="Arial"/>
                <a:cs typeface="Arial"/>
                <a:sym typeface="Arial"/>
              </a:defRPr>
            </a:pPr>
            <a:r>
              <a:rPr dirty="0"/>
              <a:t>These results are possibly due to:</a:t>
            </a:r>
          </a:p>
          <a:p>
            <a:pPr marL="628650" lvl="1" indent="-171450">
              <a:spcBef>
                <a:spcPts val="600"/>
              </a:spcBef>
              <a:buSzPct val="100000"/>
              <a:buChar char="-"/>
              <a:defRPr>
                <a:latin typeface="Arial"/>
                <a:ea typeface="Arial"/>
                <a:cs typeface="Arial"/>
                <a:sym typeface="Arial"/>
              </a:defRPr>
            </a:pPr>
            <a:r>
              <a:rPr dirty="0"/>
              <a:t>The increase in the age of people with disability living in supported accommodation</a:t>
            </a:r>
          </a:p>
          <a:p>
            <a:pPr marL="628650" lvl="1" indent="-171450">
              <a:spcBef>
                <a:spcPts val="600"/>
              </a:spcBef>
              <a:buSzPct val="100000"/>
              <a:buChar char="-"/>
              <a:defRPr>
                <a:latin typeface="Arial"/>
                <a:ea typeface="Arial"/>
                <a:cs typeface="Arial"/>
                <a:sym typeface="Arial"/>
              </a:defRPr>
            </a:pPr>
            <a:r>
              <a:rPr dirty="0"/>
              <a:t>Swallowing difficulties</a:t>
            </a:r>
          </a:p>
          <a:p>
            <a:pPr marL="628650" lvl="1" indent="-171450">
              <a:spcBef>
                <a:spcPts val="600"/>
              </a:spcBef>
              <a:buSzPct val="100000"/>
              <a:buChar char="-"/>
              <a:defRPr>
                <a:latin typeface="Arial"/>
                <a:ea typeface="Arial"/>
                <a:cs typeface="Arial"/>
                <a:sym typeface="Arial"/>
              </a:defRPr>
            </a:pPr>
            <a:r>
              <a:rPr dirty="0"/>
              <a:t>Complex Health needs</a:t>
            </a:r>
          </a:p>
          <a:p>
            <a:pPr marL="628650" lvl="1" indent="-171450">
              <a:spcBef>
                <a:spcPts val="600"/>
              </a:spcBef>
              <a:buSzPct val="100000"/>
              <a:buChar char="-"/>
              <a:defRPr>
                <a:latin typeface="Arial"/>
                <a:ea typeface="Arial"/>
                <a:cs typeface="Arial"/>
                <a:sym typeface="Arial"/>
              </a:defRPr>
            </a:pPr>
            <a:r>
              <a:rPr dirty="0"/>
              <a:t>Multiple medications</a:t>
            </a:r>
          </a:p>
          <a:p>
            <a:pPr marL="628650" lvl="1" indent="-171450">
              <a:spcBef>
                <a:spcPts val="600"/>
              </a:spcBef>
              <a:buSzPct val="100000"/>
              <a:buChar char="-"/>
              <a:defRPr>
                <a:latin typeface="Arial"/>
                <a:ea typeface="Arial"/>
                <a:cs typeface="Arial"/>
                <a:sym typeface="Arial"/>
              </a:defRPr>
            </a:pPr>
            <a:r>
              <a:rPr dirty="0"/>
              <a:t>Illnesses not being </a:t>
            </a:r>
            <a:r>
              <a:rPr dirty="0" err="1"/>
              <a:t>recognised</a:t>
            </a:r>
            <a:endParaRPr dirty="0"/>
          </a:p>
        </p:txBody>
      </p:sp>
    </p:spTree>
    <p:extLst>
      <p:ext uri="{BB962C8B-B14F-4D97-AF65-F5344CB8AC3E}">
        <p14:creationId xmlns:p14="http://schemas.microsoft.com/office/powerpoint/2010/main" val="154468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 name="Shape 488"/>
          <p:cNvSpPr>
            <a:spLocks noGrp="1" noRot="1" noChangeAspect="1"/>
          </p:cNvSpPr>
          <p:nvPr>
            <p:ph type="sldImg"/>
          </p:nvPr>
        </p:nvSpPr>
        <p:spPr>
          <a:prstGeom prst="rect">
            <a:avLst/>
          </a:prstGeom>
        </p:spPr>
        <p:txBody>
          <a:bodyPr/>
          <a:lstStyle/>
          <a:p>
            <a:endParaRPr/>
          </a:p>
        </p:txBody>
      </p:sp>
      <p:sp>
        <p:nvSpPr>
          <p:cNvPr id="489" name="Shape 489"/>
          <p:cNvSpPr>
            <a:spLocks noGrp="1"/>
          </p:cNvSpPr>
          <p:nvPr>
            <p:ph type="body" sz="quarter" idx="1"/>
          </p:nvPr>
        </p:nvSpPr>
        <p:spPr>
          <a:prstGeom prst="rect">
            <a:avLst/>
          </a:prstGeom>
        </p:spPr>
        <p:txBody>
          <a:bodyPr/>
          <a:lstStyle/>
          <a:p>
            <a:pPr marL="171450" indent="-171450">
              <a:spcBef>
                <a:spcPts val="600"/>
              </a:spcBef>
              <a:buSzPct val="100000"/>
              <a:buFont typeface="Arial"/>
              <a:buChar char="•"/>
              <a:defRPr>
                <a:latin typeface="Arial"/>
                <a:ea typeface="Arial"/>
                <a:cs typeface="Arial"/>
                <a:sym typeface="Arial"/>
              </a:defRPr>
            </a:pPr>
            <a:r>
              <a:rPr dirty="0"/>
              <a:t>There are other factors that can impact upon someone's hospital experience.</a:t>
            </a:r>
          </a:p>
          <a:p>
            <a:pPr marL="171450" indent="-171450">
              <a:spcBef>
                <a:spcPts val="600"/>
              </a:spcBef>
              <a:buSzPct val="100000"/>
              <a:buFont typeface="Arial"/>
              <a:buChar char="•"/>
              <a:defRPr>
                <a:latin typeface="Arial"/>
                <a:ea typeface="Arial"/>
                <a:cs typeface="Arial"/>
                <a:sym typeface="Arial"/>
              </a:defRPr>
            </a:pPr>
            <a:r>
              <a:rPr dirty="0"/>
              <a:t>Through this project we have been able to build a bridge between the disability and health sectors. </a:t>
            </a:r>
          </a:p>
          <a:p>
            <a:pPr marL="171450" indent="-171450">
              <a:spcBef>
                <a:spcPts val="600"/>
              </a:spcBef>
              <a:buSzPct val="100000"/>
              <a:buFont typeface="Arial"/>
              <a:buChar char="•"/>
              <a:defRPr>
                <a:latin typeface="Arial"/>
                <a:ea typeface="Arial"/>
                <a:cs typeface="Arial"/>
                <a:sym typeface="Arial"/>
              </a:defRPr>
            </a:pPr>
            <a:r>
              <a:rPr dirty="0"/>
              <a:t>It has also been possible to increase health</a:t>
            </a:r>
            <a:r>
              <a:rPr dirty="0">
                <a:solidFill>
                  <a:srgbClr val="FF0000"/>
                </a:solidFill>
              </a:rPr>
              <a:t> </a:t>
            </a:r>
            <a:r>
              <a:rPr dirty="0"/>
              <a:t>staff awareness and understanding of people with disability, and to reflect upon our own attitudes and beliefs. </a:t>
            </a:r>
          </a:p>
          <a:p>
            <a:pPr marL="171450" indent="-171450">
              <a:spcBef>
                <a:spcPts val="600"/>
              </a:spcBef>
              <a:buSzPct val="100000"/>
              <a:buFont typeface="Arial"/>
              <a:buChar char="•"/>
              <a:defRPr b="1">
                <a:latin typeface="Arial"/>
                <a:ea typeface="Arial"/>
                <a:cs typeface="Arial"/>
                <a:sym typeface="Arial"/>
              </a:defRPr>
            </a:pPr>
            <a:r>
              <a:rPr dirty="0"/>
              <a:t>A lack of understanding of the needs of some people with Intellectual Disability and negative attitudes play a big role in the type of care the person with a Disability may receive in public hospitals.</a:t>
            </a:r>
          </a:p>
        </p:txBody>
      </p:sp>
    </p:spTree>
    <p:extLst>
      <p:ext uri="{BB962C8B-B14F-4D97-AF65-F5344CB8AC3E}">
        <p14:creationId xmlns:p14="http://schemas.microsoft.com/office/powerpoint/2010/main" val="956241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 name="Shape 493"/>
          <p:cNvSpPr>
            <a:spLocks noGrp="1" noRot="1" noChangeAspect="1"/>
          </p:cNvSpPr>
          <p:nvPr>
            <p:ph type="sldImg"/>
          </p:nvPr>
        </p:nvSpPr>
        <p:spPr>
          <a:prstGeom prst="rect">
            <a:avLst/>
          </a:prstGeom>
        </p:spPr>
        <p:txBody>
          <a:bodyPr/>
          <a:lstStyle/>
          <a:p>
            <a:endParaRPr/>
          </a:p>
        </p:txBody>
      </p:sp>
      <p:sp>
        <p:nvSpPr>
          <p:cNvPr id="494" name="Shape 494"/>
          <p:cNvSpPr>
            <a:spLocks noGrp="1"/>
          </p:cNvSpPr>
          <p:nvPr>
            <p:ph type="body" sz="quarter" idx="1"/>
          </p:nvPr>
        </p:nvSpPr>
        <p:spPr>
          <a:prstGeom prst="rect">
            <a:avLst/>
          </a:prstGeom>
        </p:spPr>
        <p:txBody>
          <a:bodyPr/>
          <a:lstStyle/>
          <a:p>
            <a:pPr marL="171450" indent="-171450">
              <a:spcBef>
                <a:spcPts val="600"/>
              </a:spcBef>
              <a:buSzPct val="100000"/>
              <a:buFont typeface="Arial"/>
              <a:buChar char="•"/>
              <a:defRPr>
                <a:latin typeface="Arial"/>
                <a:ea typeface="Arial"/>
                <a:cs typeface="Arial"/>
                <a:sym typeface="Arial"/>
              </a:defRPr>
            </a:pPr>
            <a:r>
              <a:rPr dirty="0"/>
              <a:t>For people who live in supported accommodation it is likely that they will have more admissions to hospital as they age.</a:t>
            </a:r>
          </a:p>
          <a:p>
            <a:pPr marL="171450" indent="-171450">
              <a:spcBef>
                <a:spcPts val="600"/>
              </a:spcBef>
              <a:buSzPct val="100000"/>
              <a:buFont typeface="Arial"/>
              <a:buChar char="•"/>
              <a:defRPr>
                <a:latin typeface="Arial"/>
                <a:ea typeface="Arial"/>
                <a:cs typeface="Arial"/>
                <a:sym typeface="Arial"/>
              </a:defRPr>
            </a:pPr>
            <a:r>
              <a:rPr dirty="0"/>
              <a:t>It is important for health staff to know a little about the staff of supported accommodation, as it influences discharge planning.</a:t>
            </a:r>
          </a:p>
          <a:p>
            <a:pPr marL="171450" indent="-171450">
              <a:spcBef>
                <a:spcPts val="600"/>
              </a:spcBef>
              <a:buSzPct val="100000"/>
              <a:buFont typeface="Arial"/>
              <a:buChar char="•"/>
              <a:defRPr>
                <a:latin typeface="Arial"/>
                <a:ea typeface="Arial"/>
                <a:cs typeface="Arial"/>
                <a:sym typeface="Arial"/>
              </a:defRPr>
            </a:pPr>
            <a:r>
              <a:rPr dirty="0"/>
              <a:t>Health staff are largely unaware of the training and skills provided to the staff working in disability services. </a:t>
            </a:r>
          </a:p>
          <a:p>
            <a:pPr marL="171450" indent="-171450">
              <a:spcBef>
                <a:spcPts val="600"/>
              </a:spcBef>
              <a:buSzPct val="100000"/>
              <a:buFont typeface="Arial"/>
              <a:buChar char="•"/>
              <a:defRPr>
                <a:latin typeface="Arial"/>
                <a:ea typeface="Arial"/>
                <a:cs typeface="Arial"/>
                <a:sym typeface="Arial"/>
              </a:defRPr>
            </a:pPr>
            <a:r>
              <a:rPr dirty="0"/>
              <a:t>Health and disability services also operate within very different frameworks.</a:t>
            </a:r>
          </a:p>
          <a:p>
            <a:pPr marL="171450" indent="-171450">
              <a:spcBef>
                <a:spcPts val="600"/>
              </a:spcBef>
              <a:buSzPct val="100000"/>
              <a:buFont typeface="Arial"/>
              <a:buChar char="•"/>
              <a:defRPr>
                <a:latin typeface="Arial"/>
                <a:ea typeface="Arial"/>
                <a:cs typeface="Arial"/>
                <a:sym typeface="Arial"/>
              </a:defRPr>
            </a:pPr>
            <a:r>
              <a:rPr dirty="0"/>
              <a:t>Disability support workers operate under different industrial awards that influence what they can and can’t do.</a:t>
            </a:r>
          </a:p>
          <a:p>
            <a:pPr marL="628650" lvl="1" indent="-171450">
              <a:spcBef>
                <a:spcPts val="600"/>
              </a:spcBef>
              <a:buSzPct val="100000"/>
              <a:buFont typeface="Arial"/>
              <a:buChar char="•"/>
              <a:defRPr>
                <a:latin typeface="Arial"/>
                <a:ea typeface="Arial"/>
                <a:cs typeface="Arial"/>
                <a:sym typeface="Arial"/>
              </a:defRPr>
            </a:pPr>
            <a:r>
              <a:rPr dirty="0"/>
              <a:t>An example of this is when a person’s mobility changes as a result of their </a:t>
            </a:r>
            <a:r>
              <a:rPr dirty="0" err="1"/>
              <a:t>hospitalisation</a:t>
            </a:r>
            <a:r>
              <a:rPr dirty="0"/>
              <a:t>, and they need a hoist to transfer. The disability support workers will need to have manual handling training BEFORE the person is discharged from hospital.</a:t>
            </a:r>
          </a:p>
          <a:p>
            <a:pPr marL="171450" indent="-171450">
              <a:spcBef>
                <a:spcPts val="600"/>
              </a:spcBef>
              <a:buSzPct val="100000"/>
              <a:buFont typeface="Arial"/>
              <a:buChar char="•"/>
              <a:defRPr>
                <a:latin typeface="Arial"/>
                <a:ea typeface="Arial"/>
                <a:cs typeface="Arial"/>
                <a:sym typeface="Arial"/>
              </a:defRPr>
            </a:pPr>
            <a:r>
              <a:rPr dirty="0"/>
              <a:t>This highlights the importance of commencing discharge planning as soon as possible, and identifying all community supports the person may have and involving them in this discussion.</a:t>
            </a:r>
          </a:p>
          <a:p>
            <a:pPr>
              <a:defRPr>
                <a:latin typeface="Arial"/>
                <a:ea typeface="Arial"/>
                <a:cs typeface="Arial"/>
                <a:sym typeface="Arial"/>
              </a:defRPr>
            </a:pPr>
            <a:r>
              <a:rPr dirty="0"/>
              <a:t> </a:t>
            </a:r>
          </a:p>
        </p:txBody>
      </p:sp>
    </p:spTree>
    <p:extLst>
      <p:ext uri="{BB962C8B-B14F-4D97-AF65-F5344CB8AC3E}">
        <p14:creationId xmlns:p14="http://schemas.microsoft.com/office/powerpoint/2010/main" val="2627310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 name="Shape 501"/>
          <p:cNvSpPr>
            <a:spLocks noGrp="1" noRot="1" noChangeAspect="1"/>
          </p:cNvSpPr>
          <p:nvPr>
            <p:ph type="sldImg"/>
          </p:nvPr>
        </p:nvSpPr>
        <p:spPr>
          <a:prstGeom prst="rect">
            <a:avLst/>
          </a:prstGeom>
        </p:spPr>
        <p:txBody>
          <a:bodyPr/>
          <a:lstStyle/>
          <a:p>
            <a:endParaRPr/>
          </a:p>
        </p:txBody>
      </p:sp>
      <p:sp>
        <p:nvSpPr>
          <p:cNvPr id="502" name="Shape 502"/>
          <p:cNvSpPr>
            <a:spLocks noGrp="1"/>
          </p:cNvSpPr>
          <p:nvPr>
            <p:ph type="body" sz="quarter" idx="1"/>
          </p:nvPr>
        </p:nvSpPr>
        <p:spPr>
          <a:prstGeom prst="rect">
            <a:avLst/>
          </a:prstGeom>
        </p:spPr>
        <p:txBody>
          <a:bodyPr/>
          <a:lstStyle/>
          <a:p>
            <a:pPr marL="171450" indent="-171450">
              <a:spcBef>
                <a:spcPts val="600"/>
              </a:spcBef>
              <a:buSzPct val="100000"/>
              <a:buFont typeface="Arial"/>
              <a:buChar char="•"/>
              <a:defRPr>
                <a:latin typeface="Arial"/>
                <a:ea typeface="Arial"/>
                <a:cs typeface="Arial"/>
                <a:sym typeface="Arial"/>
              </a:defRPr>
            </a:pPr>
            <a:r>
              <a:t>There are many additional challenges experienced by a person with a disability when they are admitted to hospital.</a:t>
            </a:r>
          </a:p>
          <a:p>
            <a:pPr marL="171450" indent="-171450">
              <a:spcBef>
                <a:spcPts val="600"/>
              </a:spcBef>
              <a:buSzPct val="100000"/>
              <a:buFont typeface="Arial"/>
              <a:buChar char="•"/>
              <a:defRPr>
                <a:latin typeface="Arial"/>
                <a:ea typeface="Arial"/>
                <a:cs typeface="Arial"/>
                <a:sym typeface="Arial"/>
              </a:defRPr>
            </a:pPr>
            <a:r>
              <a:t>People in the community, supported by disability support workers lead lives that give them a sense of security and  predictability. </a:t>
            </a:r>
          </a:p>
          <a:p>
            <a:pPr marL="171450" indent="-171450">
              <a:spcBef>
                <a:spcPts val="600"/>
              </a:spcBef>
              <a:buSzPct val="100000"/>
              <a:buFont typeface="Arial"/>
              <a:buChar char="•"/>
              <a:defRPr>
                <a:latin typeface="Arial"/>
                <a:ea typeface="Arial"/>
                <a:cs typeface="Arial"/>
                <a:sym typeface="Arial"/>
              </a:defRPr>
            </a:pPr>
            <a:r>
              <a:t>This is achieved  by having set routines and rituals. When in hospitals all of these routines are disrupted and taken away which may cause them to feel extremely anxious and unsettled.</a:t>
            </a:r>
          </a:p>
          <a:p>
            <a:pPr marL="171450" indent="-171450">
              <a:spcBef>
                <a:spcPts val="600"/>
              </a:spcBef>
              <a:buSzPct val="100000"/>
              <a:buFont typeface="Arial"/>
              <a:buChar char="•"/>
              <a:defRPr>
                <a:latin typeface="Arial"/>
                <a:ea typeface="Arial"/>
                <a:cs typeface="Arial"/>
                <a:sym typeface="Arial"/>
              </a:defRPr>
            </a:pPr>
            <a:r>
              <a:t>People sometimes are sent to hospital with either too much information or nothing at all.</a:t>
            </a:r>
          </a:p>
          <a:p>
            <a:pPr marL="171450" indent="-171450">
              <a:spcBef>
                <a:spcPts val="600"/>
              </a:spcBef>
              <a:buSzPct val="100000"/>
              <a:buFont typeface="Arial"/>
              <a:buChar char="•"/>
              <a:defRPr>
                <a:latin typeface="Arial"/>
                <a:ea typeface="Arial"/>
                <a:cs typeface="Arial"/>
                <a:sym typeface="Arial"/>
              </a:defRPr>
            </a:pPr>
            <a:r>
              <a:t>58% of all people with intellectual disability will experience mental illness sometime in their life due to :</a:t>
            </a:r>
          </a:p>
          <a:p>
            <a:pPr marL="171450" indent="-171450">
              <a:spcBef>
                <a:spcPts val="600"/>
              </a:spcBef>
              <a:buSzPct val="100000"/>
              <a:buFont typeface="Arial"/>
              <a:buChar char="•"/>
              <a:defRPr b="1">
                <a:solidFill>
                  <a:srgbClr val="FF0000"/>
                </a:solidFill>
                <a:latin typeface="Arial"/>
                <a:ea typeface="Arial"/>
                <a:cs typeface="Arial"/>
                <a:sym typeface="Arial"/>
              </a:defRPr>
            </a:pPr>
            <a:r>
              <a:t>Neurological differences in the brain – MOST important cause</a:t>
            </a:r>
          </a:p>
          <a:p>
            <a:pPr marL="628650" lvl="1" indent="-171450">
              <a:spcBef>
                <a:spcPts val="600"/>
              </a:spcBef>
              <a:buSzPct val="100000"/>
              <a:buChar char="-"/>
              <a:defRPr>
                <a:latin typeface="Arial"/>
                <a:ea typeface="Arial"/>
                <a:cs typeface="Arial"/>
                <a:sym typeface="Arial"/>
              </a:defRPr>
            </a:pPr>
            <a:r>
              <a:t>limited quality of life</a:t>
            </a:r>
          </a:p>
          <a:p>
            <a:pPr marL="628650" lvl="1" indent="-171450">
              <a:spcBef>
                <a:spcPts val="600"/>
              </a:spcBef>
              <a:buSzPct val="100000"/>
              <a:buChar char="-"/>
              <a:defRPr>
                <a:latin typeface="Arial"/>
                <a:ea typeface="Arial"/>
                <a:cs typeface="Arial"/>
                <a:sym typeface="Arial"/>
              </a:defRPr>
            </a:pPr>
            <a:r>
              <a:t>Medication</a:t>
            </a:r>
          </a:p>
          <a:p>
            <a:pPr marL="171450" indent="-171450">
              <a:buSzPct val="100000"/>
              <a:buChar char="-"/>
              <a:defRPr>
                <a:latin typeface="Arial"/>
                <a:ea typeface="Arial"/>
                <a:cs typeface="Arial"/>
                <a:sym typeface="Arial"/>
              </a:defRPr>
            </a:pPr>
            <a:endParaRPr/>
          </a:p>
        </p:txBody>
      </p:sp>
    </p:spTree>
    <p:extLst>
      <p:ext uri="{BB962C8B-B14F-4D97-AF65-F5344CB8AC3E}">
        <p14:creationId xmlns:p14="http://schemas.microsoft.com/office/powerpoint/2010/main" val="3245806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 name="Shape 509"/>
          <p:cNvSpPr>
            <a:spLocks noGrp="1" noRot="1" noChangeAspect="1"/>
          </p:cNvSpPr>
          <p:nvPr>
            <p:ph type="sldImg"/>
          </p:nvPr>
        </p:nvSpPr>
        <p:spPr>
          <a:prstGeom prst="rect">
            <a:avLst/>
          </a:prstGeom>
        </p:spPr>
        <p:txBody>
          <a:bodyPr/>
          <a:lstStyle/>
          <a:p>
            <a:endParaRPr/>
          </a:p>
        </p:txBody>
      </p:sp>
      <p:sp>
        <p:nvSpPr>
          <p:cNvPr id="510" name="Shape 510"/>
          <p:cNvSpPr>
            <a:spLocks noGrp="1"/>
          </p:cNvSpPr>
          <p:nvPr>
            <p:ph type="body" sz="quarter" idx="1"/>
          </p:nvPr>
        </p:nvSpPr>
        <p:spPr>
          <a:prstGeom prst="rect">
            <a:avLst/>
          </a:prstGeom>
        </p:spPr>
        <p:txBody>
          <a:bodyPr/>
          <a:lstStyle/>
          <a:p>
            <a:pPr marL="171450" indent="-171450">
              <a:spcBef>
                <a:spcPts val="600"/>
              </a:spcBef>
              <a:buSzPct val="100000"/>
              <a:buFont typeface="Arial"/>
              <a:buChar char="•"/>
              <a:defRPr>
                <a:latin typeface="Arial"/>
                <a:ea typeface="Arial"/>
                <a:cs typeface="Arial"/>
                <a:sym typeface="Arial"/>
              </a:defRPr>
            </a:pPr>
            <a:r>
              <a:t>Communication has been identified as the number one issue that causes barriers and challenges to the patient, carers, families and disability support staff. This includes:</a:t>
            </a:r>
          </a:p>
          <a:p>
            <a:pPr marL="628650" lvl="1" indent="-171450">
              <a:spcBef>
                <a:spcPts val="600"/>
              </a:spcBef>
              <a:buSzPct val="100000"/>
              <a:buFont typeface="Arial"/>
              <a:buChar char="•"/>
              <a:defRPr>
                <a:latin typeface="Arial"/>
                <a:ea typeface="Arial"/>
                <a:cs typeface="Arial"/>
                <a:sym typeface="Arial"/>
              </a:defRPr>
            </a:pPr>
            <a:r>
              <a:t>Communication between client and health staff</a:t>
            </a:r>
          </a:p>
          <a:p>
            <a:pPr marL="628650" lvl="1" indent="-171450">
              <a:spcBef>
                <a:spcPts val="600"/>
              </a:spcBef>
              <a:buSzPct val="100000"/>
              <a:buFont typeface="Arial"/>
              <a:buChar char="•"/>
              <a:defRPr>
                <a:latin typeface="Arial"/>
                <a:ea typeface="Arial"/>
                <a:cs typeface="Arial"/>
                <a:sym typeface="Arial"/>
              </a:defRPr>
            </a:pPr>
            <a:r>
              <a:t>Communication between support workers and health staff</a:t>
            </a:r>
          </a:p>
          <a:p>
            <a:pPr marL="628650" lvl="1" indent="-171450">
              <a:spcBef>
                <a:spcPts val="600"/>
              </a:spcBef>
              <a:buSzPct val="100000"/>
              <a:buFont typeface="Arial"/>
              <a:buChar char="•"/>
              <a:defRPr>
                <a:latin typeface="Arial"/>
                <a:ea typeface="Arial"/>
                <a:cs typeface="Arial"/>
                <a:sym typeface="Arial"/>
              </a:defRPr>
            </a:pPr>
            <a:r>
              <a:t>Communication between staff, shifts and wards and units within the hospital</a:t>
            </a:r>
          </a:p>
          <a:p>
            <a:pPr marL="171450" indent="-171450">
              <a:buSzPct val="100000"/>
              <a:buFont typeface="Arial"/>
              <a:buChar char="•"/>
              <a:defRPr>
                <a:latin typeface="Arial"/>
                <a:ea typeface="Arial"/>
                <a:cs typeface="Arial"/>
                <a:sym typeface="Arial"/>
              </a:defRPr>
            </a:pPr>
            <a:r>
              <a:t>Think about how you could tell the person next to you how you feel today without speaking. </a:t>
            </a:r>
          </a:p>
        </p:txBody>
      </p:sp>
    </p:spTree>
    <p:extLst>
      <p:ext uri="{BB962C8B-B14F-4D97-AF65-F5344CB8AC3E}">
        <p14:creationId xmlns:p14="http://schemas.microsoft.com/office/powerpoint/2010/main" val="3575601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 name="Shape 514"/>
          <p:cNvSpPr>
            <a:spLocks noGrp="1" noRot="1" noChangeAspect="1"/>
          </p:cNvSpPr>
          <p:nvPr>
            <p:ph type="sldImg"/>
          </p:nvPr>
        </p:nvSpPr>
        <p:spPr>
          <a:prstGeom prst="rect">
            <a:avLst/>
          </a:prstGeom>
        </p:spPr>
        <p:txBody>
          <a:bodyPr/>
          <a:lstStyle/>
          <a:p>
            <a:endParaRPr/>
          </a:p>
        </p:txBody>
      </p:sp>
      <p:sp>
        <p:nvSpPr>
          <p:cNvPr id="515" name="Shape 515"/>
          <p:cNvSpPr>
            <a:spLocks noGrp="1"/>
          </p:cNvSpPr>
          <p:nvPr>
            <p:ph type="body" sz="quarter" idx="1"/>
          </p:nvPr>
        </p:nvSpPr>
        <p:spPr>
          <a:prstGeom prst="rect">
            <a:avLst/>
          </a:prstGeom>
        </p:spPr>
        <p:txBody>
          <a:bodyPr/>
          <a:lstStyle/>
          <a:p>
            <a:pPr marL="171450" indent="-171450">
              <a:spcBef>
                <a:spcPts val="600"/>
              </a:spcBef>
              <a:buSzPct val="100000"/>
              <a:buFont typeface="Arial"/>
              <a:buChar char="•"/>
              <a:defRPr>
                <a:latin typeface="Arial"/>
                <a:ea typeface="Arial"/>
                <a:cs typeface="Arial"/>
                <a:sym typeface="Arial"/>
              </a:defRPr>
            </a:pPr>
            <a:r>
              <a:t>It is important to eliminate the disadvantage and improve access to hospital  through better systems and processes . </a:t>
            </a:r>
          </a:p>
          <a:p>
            <a:pPr marL="171450" indent="-171450">
              <a:spcBef>
                <a:spcPts val="600"/>
              </a:spcBef>
              <a:buSzPct val="100000"/>
              <a:buFont typeface="Arial"/>
              <a:buChar char="•"/>
              <a:defRPr>
                <a:latin typeface="Arial"/>
                <a:ea typeface="Arial"/>
                <a:cs typeface="Arial"/>
                <a:sym typeface="Arial"/>
              </a:defRPr>
            </a:pPr>
            <a:r>
              <a:t>As health professionals, by removing the barriers and changing attitudes we can make this happen.</a:t>
            </a:r>
          </a:p>
        </p:txBody>
      </p:sp>
    </p:spTree>
    <p:extLst>
      <p:ext uri="{BB962C8B-B14F-4D97-AF65-F5344CB8AC3E}">
        <p14:creationId xmlns:p14="http://schemas.microsoft.com/office/powerpoint/2010/main" val="22009524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 name="Shape 520"/>
          <p:cNvSpPr>
            <a:spLocks noGrp="1" noRot="1" noChangeAspect="1"/>
          </p:cNvSpPr>
          <p:nvPr>
            <p:ph type="sldImg"/>
          </p:nvPr>
        </p:nvSpPr>
        <p:spPr>
          <a:xfrm>
            <a:off x="381000" y="685800"/>
            <a:ext cx="6096000" cy="3429000"/>
          </a:xfrm>
          <a:prstGeom prst="rect">
            <a:avLst/>
          </a:prstGeom>
        </p:spPr>
        <p:txBody>
          <a:bodyPr/>
          <a:lstStyle/>
          <a:p>
            <a:endParaRPr/>
          </a:p>
        </p:txBody>
      </p:sp>
      <p:sp>
        <p:nvSpPr>
          <p:cNvPr id="521" name="Shape 521"/>
          <p:cNvSpPr>
            <a:spLocks noGrp="1"/>
          </p:cNvSpPr>
          <p:nvPr>
            <p:ph type="body" sz="quarter" idx="1"/>
          </p:nvPr>
        </p:nvSpPr>
        <p:spPr>
          <a:prstGeom prst="rect">
            <a:avLst/>
          </a:prstGeom>
        </p:spPr>
        <p:txBody>
          <a:bodyPr/>
          <a:lstStyle/>
          <a:p>
            <a:pPr marL="171450" indent="-171450">
              <a:spcBef>
                <a:spcPts val="600"/>
              </a:spcBef>
              <a:buSzPct val="100000"/>
              <a:buFont typeface="Arial"/>
              <a:buChar char="•"/>
              <a:defRPr>
                <a:latin typeface="Arial"/>
                <a:ea typeface="Arial"/>
                <a:cs typeface="Arial"/>
                <a:sym typeface="Arial"/>
              </a:defRPr>
            </a:pPr>
            <a:r>
              <a:rPr dirty="0"/>
              <a:t>If a person is not able to speak, they will  have their own method of communication. </a:t>
            </a:r>
          </a:p>
          <a:p>
            <a:pPr marL="171450" indent="-171450">
              <a:spcBef>
                <a:spcPts val="600"/>
              </a:spcBef>
              <a:buSzPct val="100000"/>
              <a:buFont typeface="Arial"/>
              <a:buChar char="•"/>
              <a:defRPr>
                <a:latin typeface="Arial"/>
                <a:ea typeface="Arial"/>
                <a:cs typeface="Arial"/>
                <a:sym typeface="Arial"/>
              </a:defRPr>
            </a:pPr>
            <a:r>
              <a:rPr dirty="0"/>
              <a:t>When we meet a person who doesn’t use words to communicate we need to look at the other ways that the person may be communicating with us - gestures, finger spelling, keyword sign, eyes, </a:t>
            </a:r>
            <a:r>
              <a:rPr b="1" dirty="0" err="1"/>
              <a:t>behaviours</a:t>
            </a:r>
            <a:r>
              <a:rPr b="1" dirty="0"/>
              <a:t>. </a:t>
            </a:r>
          </a:p>
          <a:p>
            <a:pPr marL="171450" indent="-171450">
              <a:spcBef>
                <a:spcPts val="600"/>
              </a:spcBef>
              <a:buSzPct val="100000"/>
              <a:buFont typeface="Arial"/>
              <a:buChar char="•"/>
              <a:defRPr b="1">
                <a:latin typeface="Arial"/>
                <a:ea typeface="Arial"/>
                <a:cs typeface="Arial"/>
                <a:sym typeface="Arial"/>
              </a:defRPr>
            </a:pPr>
            <a:r>
              <a:rPr dirty="0"/>
              <a:t>All behavior has a purpose and it is our job to find out what the behavior is trying to tell us</a:t>
            </a:r>
          </a:p>
          <a:p>
            <a:pPr marL="171450" indent="-171450">
              <a:spcBef>
                <a:spcPts val="600"/>
              </a:spcBef>
              <a:buSzPct val="100000"/>
              <a:buFont typeface="Arial"/>
              <a:buChar char="•"/>
              <a:defRPr>
                <a:latin typeface="Arial"/>
                <a:ea typeface="Arial"/>
                <a:cs typeface="Arial"/>
                <a:sym typeface="Arial"/>
              </a:defRPr>
            </a:pPr>
            <a:r>
              <a:rPr dirty="0"/>
              <a:t>If we listen there is a good chance we will hear what the person is trying to say. It will take a few extra minutes, but it is worth it.</a:t>
            </a:r>
          </a:p>
          <a:p>
            <a:pPr marL="171450" indent="-171450">
              <a:spcBef>
                <a:spcPts val="600"/>
              </a:spcBef>
              <a:buSzPct val="100000"/>
              <a:buFont typeface="Arial"/>
              <a:buChar char="•"/>
              <a:defRPr>
                <a:latin typeface="Arial"/>
                <a:ea typeface="Arial"/>
                <a:cs typeface="Arial"/>
                <a:sym typeface="Arial"/>
              </a:defRPr>
            </a:pPr>
            <a:r>
              <a:rPr dirty="0"/>
              <a:t>ASK the people who know them well, this will be the </a:t>
            </a:r>
            <a:r>
              <a:rPr dirty="0" err="1"/>
              <a:t>carer</a:t>
            </a:r>
            <a:r>
              <a:rPr dirty="0"/>
              <a:t>, family  or Disability support worker.  Include them in the persons care planning. </a:t>
            </a:r>
          </a:p>
          <a:p>
            <a:pPr marL="171450" indent="-171450">
              <a:spcBef>
                <a:spcPts val="600"/>
              </a:spcBef>
              <a:buSzPct val="100000"/>
              <a:buFont typeface="Arial"/>
              <a:buChar char="•"/>
              <a:defRPr>
                <a:latin typeface="Arial"/>
                <a:ea typeface="Arial"/>
                <a:cs typeface="Arial"/>
                <a:sym typeface="Arial"/>
              </a:defRPr>
            </a:pPr>
            <a:r>
              <a:rPr dirty="0"/>
              <a:t>Look in the A2D Together Folder- it will contain the keyword signs the person uses.</a:t>
            </a:r>
          </a:p>
          <a:p>
            <a:pPr>
              <a:spcBef>
                <a:spcPts val="600"/>
              </a:spcBef>
              <a:defRPr>
                <a:solidFill>
                  <a:srgbClr val="FF0000"/>
                </a:solidFill>
                <a:latin typeface="Arial"/>
                <a:ea typeface="Arial"/>
                <a:cs typeface="Arial"/>
                <a:sym typeface="Arial"/>
              </a:defRPr>
            </a:pPr>
            <a:r>
              <a:rPr dirty="0"/>
              <a:t>*****Watch the Film Clip – Bruce has had a fall to see how important communication is. </a:t>
            </a:r>
            <a:r>
              <a:rPr u="sng" dirty="0">
                <a:solidFill>
                  <a:srgbClr val="0563C1"/>
                </a:solidFill>
                <a:uFill>
                  <a:solidFill>
                    <a:srgbClr val="0563C1"/>
                  </a:solidFill>
                </a:uFill>
                <a:hlinkClick r:id="rId3"/>
              </a:rPr>
              <a:t>http://www.a2d.healthcare/</a:t>
            </a:r>
            <a:r>
              <a:rPr dirty="0"/>
              <a:t> </a:t>
            </a:r>
          </a:p>
        </p:txBody>
      </p:sp>
    </p:spTree>
    <p:extLst>
      <p:ext uri="{BB962C8B-B14F-4D97-AF65-F5344CB8AC3E}">
        <p14:creationId xmlns:p14="http://schemas.microsoft.com/office/powerpoint/2010/main" val="11019364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 name="Shape 527"/>
          <p:cNvSpPr>
            <a:spLocks noGrp="1" noRot="1" noChangeAspect="1"/>
          </p:cNvSpPr>
          <p:nvPr>
            <p:ph type="sldImg"/>
          </p:nvPr>
        </p:nvSpPr>
        <p:spPr>
          <a:prstGeom prst="rect">
            <a:avLst/>
          </a:prstGeom>
        </p:spPr>
        <p:txBody>
          <a:bodyPr/>
          <a:lstStyle/>
          <a:p>
            <a:endParaRPr/>
          </a:p>
        </p:txBody>
      </p:sp>
      <p:sp>
        <p:nvSpPr>
          <p:cNvPr id="528" name="Shape 528"/>
          <p:cNvSpPr>
            <a:spLocks noGrp="1"/>
          </p:cNvSpPr>
          <p:nvPr>
            <p:ph type="body" sz="quarter" idx="1"/>
          </p:nvPr>
        </p:nvSpPr>
        <p:spPr>
          <a:prstGeom prst="rect">
            <a:avLst/>
          </a:prstGeom>
        </p:spPr>
        <p:txBody>
          <a:bodyPr/>
          <a:lstStyle/>
          <a:p>
            <a:pPr marL="171450" indent="-171450">
              <a:spcBef>
                <a:spcPts val="600"/>
              </a:spcBef>
              <a:buSzPct val="100000"/>
              <a:buFont typeface="Arial"/>
              <a:buChar char="•"/>
              <a:defRPr>
                <a:latin typeface="Arial"/>
                <a:ea typeface="Arial"/>
                <a:cs typeface="Arial"/>
                <a:sym typeface="Arial"/>
              </a:defRPr>
            </a:pPr>
            <a:r>
              <a:t>Some of the factors that influence peoples attitude to others is unfamiliarity, fear and preconceived ideas.</a:t>
            </a:r>
          </a:p>
          <a:p>
            <a:pPr marL="171450" indent="-171450">
              <a:spcBef>
                <a:spcPts val="600"/>
              </a:spcBef>
              <a:buSzPct val="100000"/>
              <a:buFont typeface="Arial"/>
              <a:buChar char="•"/>
              <a:defRPr>
                <a:latin typeface="Arial"/>
                <a:ea typeface="Arial"/>
                <a:cs typeface="Arial"/>
                <a:sym typeface="Arial"/>
              </a:defRPr>
            </a:pPr>
            <a:r>
              <a:t>Seeing the person, not the disability is a great way to increase  awareness and shift  perceptions.</a:t>
            </a:r>
          </a:p>
          <a:p>
            <a:pPr marL="171450" indent="-171450">
              <a:spcBef>
                <a:spcPts val="600"/>
              </a:spcBef>
              <a:buSzPct val="100000"/>
              <a:buFont typeface="Arial"/>
              <a:buChar char="•"/>
              <a:defRPr>
                <a:latin typeface="Arial"/>
                <a:ea typeface="Arial"/>
                <a:cs typeface="Arial"/>
                <a:sym typeface="Arial"/>
              </a:defRPr>
            </a:pPr>
            <a:r>
              <a:t>By attending a presentation like this, and doing some further education, you can speak out, share your knowledge and help others to see the person not the disability.</a:t>
            </a:r>
          </a:p>
        </p:txBody>
      </p:sp>
    </p:spTree>
    <p:extLst>
      <p:ext uri="{BB962C8B-B14F-4D97-AF65-F5344CB8AC3E}">
        <p14:creationId xmlns:p14="http://schemas.microsoft.com/office/powerpoint/2010/main" val="41608836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 name="Shape 532"/>
          <p:cNvSpPr>
            <a:spLocks noGrp="1" noRot="1" noChangeAspect="1"/>
          </p:cNvSpPr>
          <p:nvPr>
            <p:ph type="sldImg"/>
          </p:nvPr>
        </p:nvSpPr>
        <p:spPr>
          <a:prstGeom prst="rect">
            <a:avLst/>
          </a:prstGeom>
        </p:spPr>
        <p:txBody>
          <a:bodyPr/>
          <a:lstStyle/>
          <a:p>
            <a:endParaRPr/>
          </a:p>
        </p:txBody>
      </p:sp>
      <p:sp>
        <p:nvSpPr>
          <p:cNvPr id="533" name="Shape 533"/>
          <p:cNvSpPr>
            <a:spLocks noGrp="1"/>
          </p:cNvSpPr>
          <p:nvPr>
            <p:ph type="body" sz="quarter" idx="1"/>
          </p:nvPr>
        </p:nvSpPr>
        <p:spPr>
          <a:prstGeom prst="rect">
            <a:avLst/>
          </a:prstGeom>
        </p:spPr>
        <p:txBody>
          <a:bodyPr/>
          <a:lstStyle/>
          <a:p>
            <a:pPr marL="171450" indent="-171450">
              <a:spcBef>
                <a:spcPts val="600"/>
              </a:spcBef>
              <a:buSzPct val="100000"/>
              <a:buFont typeface="Arial"/>
              <a:buChar char="•"/>
              <a:defRPr>
                <a:latin typeface="Arial"/>
                <a:ea typeface="Arial"/>
                <a:cs typeface="Arial"/>
                <a:sym typeface="Arial"/>
              </a:defRPr>
            </a:pPr>
            <a:r>
              <a:t>So lets think more about what a hospital admission is like for someone with an intellectual disability.</a:t>
            </a:r>
          </a:p>
          <a:p>
            <a:pPr marL="171450" indent="-171450">
              <a:spcBef>
                <a:spcPts val="600"/>
              </a:spcBef>
              <a:buSzPct val="100000"/>
              <a:buFont typeface="Arial"/>
              <a:buChar char="•"/>
              <a:defRPr>
                <a:latin typeface="Arial"/>
                <a:ea typeface="Arial"/>
                <a:cs typeface="Arial"/>
                <a:sym typeface="Arial"/>
              </a:defRPr>
            </a:pPr>
            <a:r>
              <a:t>People with intellectual disability have not always been treated very well in their lives. They have not had their individual needs met, are denied access to things we take for granted, have been misunderstood and had their rights violated. </a:t>
            </a:r>
          </a:p>
          <a:p>
            <a:pPr marL="171450" indent="-171450">
              <a:spcBef>
                <a:spcPts val="600"/>
              </a:spcBef>
              <a:buSzPct val="100000"/>
              <a:buFont typeface="Arial"/>
              <a:buChar char="•"/>
              <a:defRPr>
                <a:latin typeface="Arial"/>
                <a:ea typeface="Arial"/>
                <a:cs typeface="Arial"/>
                <a:sym typeface="Arial"/>
              </a:defRPr>
            </a:pPr>
            <a:r>
              <a:t>More than 60% of people with intellectual disability will also be diagnosed with mental illness at some point in their lives. They may also live very isolated lives so going to hospital can be an extremely traumatic experience.   </a:t>
            </a:r>
          </a:p>
          <a:p>
            <a:pPr marL="171450" indent="-171450">
              <a:spcBef>
                <a:spcPts val="600"/>
              </a:spcBef>
              <a:buSzPct val="100000"/>
              <a:buFont typeface="Arial"/>
              <a:buChar char="•"/>
              <a:defRPr>
                <a:latin typeface="Arial"/>
                <a:ea typeface="Arial"/>
                <a:cs typeface="Arial"/>
                <a:sym typeface="Arial"/>
              </a:defRPr>
            </a:pPr>
            <a:r>
              <a:t>Consider the impact of not being able to express your needs.</a:t>
            </a:r>
          </a:p>
          <a:p>
            <a:pPr marL="171450" indent="-171450">
              <a:spcBef>
                <a:spcPts val="600"/>
              </a:spcBef>
              <a:buSzPct val="100000"/>
              <a:buFont typeface="Arial"/>
              <a:buChar char="•"/>
              <a:defRPr>
                <a:latin typeface="Arial"/>
                <a:ea typeface="Arial"/>
                <a:cs typeface="Arial"/>
                <a:sym typeface="Arial"/>
              </a:defRPr>
            </a:pPr>
            <a:r>
              <a:t>Frequently the only way someone can express these feelings are through their behaviour.</a:t>
            </a:r>
          </a:p>
          <a:p>
            <a:pPr marL="171450" indent="-171450">
              <a:spcBef>
                <a:spcPts val="600"/>
              </a:spcBef>
              <a:buSzPct val="100000"/>
              <a:buFont typeface="Arial"/>
              <a:buChar char="•"/>
              <a:defRPr b="1">
                <a:latin typeface="Arial"/>
                <a:ea typeface="Arial"/>
                <a:cs typeface="Arial"/>
                <a:sym typeface="Arial"/>
              </a:defRPr>
            </a:pPr>
            <a:r>
              <a:t>Remember – the concern is ours, not the persons, and that </a:t>
            </a:r>
            <a:r>
              <a:rPr i="1"/>
              <a:t>all</a:t>
            </a:r>
            <a:r>
              <a:t> behaviour is communication.</a:t>
            </a:r>
          </a:p>
        </p:txBody>
      </p:sp>
    </p:spTree>
    <p:extLst>
      <p:ext uri="{BB962C8B-B14F-4D97-AF65-F5344CB8AC3E}">
        <p14:creationId xmlns:p14="http://schemas.microsoft.com/office/powerpoint/2010/main" val="33159685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 name="Shape 537"/>
          <p:cNvSpPr>
            <a:spLocks noGrp="1" noRot="1" noChangeAspect="1"/>
          </p:cNvSpPr>
          <p:nvPr>
            <p:ph type="sldImg"/>
          </p:nvPr>
        </p:nvSpPr>
        <p:spPr>
          <a:prstGeom prst="rect">
            <a:avLst/>
          </a:prstGeom>
        </p:spPr>
        <p:txBody>
          <a:bodyPr/>
          <a:lstStyle/>
          <a:p>
            <a:endParaRPr/>
          </a:p>
        </p:txBody>
      </p:sp>
      <p:sp>
        <p:nvSpPr>
          <p:cNvPr id="538" name="Shape 538"/>
          <p:cNvSpPr>
            <a:spLocks noGrp="1"/>
          </p:cNvSpPr>
          <p:nvPr>
            <p:ph type="body" sz="quarter" idx="1"/>
          </p:nvPr>
        </p:nvSpPr>
        <p:spPr>
          <a:prstGeom prst="rect">
            <a:avLst/>
          </a:prstGeom>
        </p:spPr>
        <p:txBody>
          <a:bodyPr/>
          <a:lstStyle>
            <a:lvl1pPr>
              <a:defRPr>
                <a:latin typeface="Arial"/>
                <a:ea typeface="Arial"/>
                <a:cs typeface="Arial"/>
                <a:sym typeface="Arial"/>
              </a:defRPr>
            </a:lvl1pPr>
          </a:lstStyle>
          <a:p>
            <a:r>
              <a:t>This is James’s story.  He is now 47 years old.</a:t>
            </a:r>
          </a:p>
        </p:txBody>
      </p:sp>
    </p:spTree>
    <p:extLst>
      <p:ext uri="{BB962C8B-B14F-4D97-AF65-F5344CB8AC3E}">
        <p14:creationId xmlns:p14="http://schemas.microsoft.com/office/powerpoint/2010/main" val="3421841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Shape 426"/>
          <p:cNvSpPr>
            <a:spLocks noGrp="1" noRot="1" noChangeAspect="1"/>
          </p:cNvSpPr>
          <p:nvPr>
            <p:ph type="sldImg"/>
          </p:nvPr>
        </p:nvSpPr>
        <p:spPr>
          <a:prstGeom prst="rect">
            <a:avLst/>
          </a:prstGeom>
        </p:spPr>
        <p:txBody>
          <a:bodyPr/>
          <a:lstStyle/>
          <a:p>
            <a:endParaRPr/>
          </a:p>
        </p:txBody>
      </p:sp>
      <p:sp>
        <p:nvSpPr>
          <p:cNvPr id="427" name="Shape 427"/>
          <p:cNvSpPr>
            <a:spLocks noGrp="1"/>
          </p:cNvSpPr>
          <p:nvPr>
            <p:ph type="body" sz="quarter" idx="1"/>
          </p:nvPr>
        </p:nvSpPr>
        <p:spPr>
          <a:prstGeom prst="rect">
            <a:avLst/>
          </a:prstGeom>
        </p:spPr>
        <p:txBody>
          <a:bodyPr/>
          <a:lstStyle/>
          <a:p>
            <a:pPr>
              <a:defRPr>
                <a:latin typeface="Arial"/>
                <a:ea typeface="Arial"/>
                <a:cs typeface="Arial"/>
                <a:sym typeface="Arial"/>
              </a:defRPr>
            </a:pPr>
            <a:r>
              <a:rPr dirty="0"/>
              <a:t>The overarching aim of the project was to improve the hospital journey for people with  disability.  Some of the strategies were to:</a:t>
            </a:r>
          </a:p>
          <a:p>
            <a:pPr>
              <a:defRPr>
                <a:latin typeface="Arial"/>
                <a:ea typeface="Arial"/>
                <a:cs typeface="Arial"/>
                <a:sym typeface="Arial"/>
              </a:defRPr>
            </a:pPr>
            <a:endParaRPr dirty="0"/>
          </a:p>
          <a:p>
            <a:pPr marL="171450" indent="-171450">
              <a:buSzPct val="100000"/>
              <a:buFont typeface="Arial"/>
              <a:buChar char="•"/>
              <a:defRPr>
                <a:latin typeface="Arial"/>
                <a:ea typeface="Arial"/>
                <a:cs typeface="Arial"/>
                <a:sym typeface="Arial"/>
              </a:defRPr>
            </a:pPr>
            <a:r>
              <a:rPr dirty="0"/>
              <a:t>Assist clinical staff to meet the needs of persons’ with disability, who may be non-verbal or display </a:t>
            </a:r>
            <a:r>
              <a:rPr dirty="0" err="1"/>
              <a:t>behaviours</a:t>
            </a:r>
            <a:r>
              <a:rPr dirty="0"/>
              <a:t> of concern in the hospital setting.</a:t>
            </a:r>
          </a:p>
          <a:p>
            <a:pPr>
              <a:defRPr>
                <a:latin typeface="Arial"/>
                <a:ea typeface="Arial"/>
                <a:cs typeface="Arial"/>
                <a:sym typeface="Arial"/>
              </a:defRPr>
            </a:pPr>
            <a:endParaRPr dirty="0"/>
          </a:p>
          <a:p>
            <a:pPr marL="171450" indent="-171450">
              <a:buSzPct val="100000"/>
              <a:buFont typeface="Arial"/>
              <a:buChar char="•"/>
              <a:defRPr>
                <a:latin typeface="Arial"/>
                <a:ea typeface="Arial"/>
                <a:cs typeface="Arial"/>
                <a:sym typeface="Arial"/>
              </a:defRPr>
            </a:pPr>
            <a:r>
              <a:rPr dirty="0"/>
              <a:t>Increase the integration of care and facilitate a smooth transition in and out of hospital for people with Intellectual Disability.</a:t>
            </a:r>
          </a:p>
          <a:p>
            <a:pPr>
              <a:defRPr>
                <a:latin typeface="Arial"/>
                <a:ea typeface="Arial"/>
                <a:cs typeface="Arial"/>
                <a:sym typeface="Arial"/>
              </a:defRPr>
            </a:pPr>
            <a:endParaRPr dirty="0"/>
          </a:p>
          <a:p>
            <a:pPr marL="171450" indent="-171450">
              <a:buSzPct val="100000"/>
              <a:buFont typeface="Arial"/>
              <a:buChar char="•"/>
              <a:defRPr>
                <a:latin typeface="Arial"/>
                <a:ea typeface="Arial"/>
                <a:cs typeface="Arial"/>
                <a:sym typeface="Arial"/>
              </a:defRPr>
            </a:pPr>
            <a:r>
              <a:rPr dirty="0"/>
              <a:t>Implement the Joint Guideline </a:t>
            </a:r>
            <a:r>
              <a:rPr i="1" dirty="0"/>
              <a:t>Supporting Residents of ADHC Operated and Funded Accommodation Support Service who present to a Public Hospital (2013).</a:t>
            </a:r>
          </a:p>
          <a:p>
            <a:pPr marL="171450" indent="-171450">
              <a:buSzPct val="100000"/>
              <a:buFont typeface="Arial"/>
              <a:buChar char="•"/>
              <a:defRPr i="1">
                <a:latin typeface="Arial"/>
                <a:ea typeface="Arial"/>
                <a:cs typeface="Arial"/>
                <a:sym typeface="Arial"/>
              </a:defRPr>
            </a:pPr>
            <a:endParaRPr i="1" dirty="0"/>
          </a:p>
          <a:p>
            <a:pPr marL="171450" indent="-171450">
              <a:buSzPct val="100000"/>
              <a:buFont typeface="Arial"/>
              <a:buChar char="•"/>
              <a:defRPr>
                <a:latin typeface="Arial"/>
                <a:ea typeface="Arial"/>
                <a:cs typeface="Arial"/>
                <a:sym typeface="Arial"/>
              </a:defRPr>
            </a:pPr>
            <a:r>
              <a:rPr dirty="0"/>
              <a:t>Support the implementation of the NSW Health Disability Inclusion Action Plan 2015.</a:t>
            </a:r>
          </a:p>
        </p:txBody>
      </p:sp>
    </p:spTree>
    <p:extLst>
      <p:ext uri="{BB962C8B-B14F-4D97-AF65-F5344CB8AC3E}">
        <p14:creationId xmlns:p14="http://schemas.microsoft.com/office/powerpoint/2010/main" val="8575781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 name="Shape 571"/>
          <p:cNvSpPr>
            <a:spLocks noGrp="1" noRot="1" noChangeAspect="1"/>
          </p:cNvSpPr>
          <p:nvPr>
            <p:ph type="sldImg"/>
          </p:nvPr>
        </p:nvSpPr>
        <p:spPr>
          <a:prstGeom prst="rect">
            <a:avLst/>
          </a:prstGeom>
        </p:spPr>
        <p:txBody>
          <a:bodyPr/>
          <a:lstStyle/>
          <a:p>
            <a:endParaRPr/>
          </a:p>
        </p:txBody>
      </p:sp>
      <p:sp>
        <p:nvSpPr>
          <p:cNvPr id="572" name="Shape 572"/>
          <p:cNvSpPr>
            <a:spLocks noGrp="1"/>
          </p:cNvSpPr>
          <p:nvPr>
            <p:ph type="body" sz="quarter" idx="1"/>
          </p:nvPr>
        </p:nvSpPr>
        <p:spPr>
          <a:prstGeom prst="rect">
            <a:avLst/>
          </a:prstGeom>
        </p:spPr>
        <p:txBody>
          <a:bodyPr/>
          <a:lstStyle/>
          <a:p>
            <a:endParaRPr/>
          </a:p>
          <a:p>
            <a:pPr marL="171450" indent="-171450">
              <a:spcBef>
                <a:spcPts val="600"/>
              </a:spcBef>
              <a:buSzPct val="100000"/>
              <a:buFont typeface="Arial"/>
              <a:buChar char="•"/>
              <a:defRPr>
                <a:latin typeface="Arial"/>
                <a:ea typeface="Arial"/>
                <a:cs typeface="Arial"/>
                <a:sym typeface="Arial"/>
              </a:defRPr>
            </a:pPr>
            <a:r>
              <a:t>Talk through James’s Story.</a:t>
            </a:r>
          </a:p>
          <a:p>
            <a:pPr marL="171450" indent="-171450">
              <a:spcBef>
                <a:spcPts val="600"/>
              </a:spcBef>
              <a:buSzPct val="100000"/>
              <a:buFont typeface="Arial"/>
              <a:buChar char="•"/>
              <a:defRPr>
                <a:latin typeface="Arial"/>
                <a:ea typeface="Arial"/>
                <a:cs typeface="Arial"/>
                <a:sym typeface="Arial"/>
              </a:defRPr>
            </a:pPr>
            <a:r>
              <a:t>It clearly demonstrates the long lasting impact the trauma experienced as a 17 year old, now 30 years ago.</a:t>
            </a:r>
          </a:p>
          <a:p>
            <a:pPr marL="171450" indent="-171450">
              <a:spcBef>
                <a:spcPts val="600"/>
              </a:spcBef>
              <a:buSzPct val="100000"/>
              <a:buFont typeface="Arial"/>
              <a:buChar char="•"/>
              <a:defRPr>
                <a:latin typeface="Arial"/>
                <a:ea typeface="Arial"/>
                <a:cs typeface="Arial"/>
                <a:sym typeface="Arial"/>
              </a:defRPr>
            </a:pPr>
            <a:r>
              <a:t>We need to be mindful of this and try to understand what it is like from the persons point of view. </a:t>
            </a:r>
          </a:p>
          <a:p>
            <a:endParaRPr/>
          </a:p>
          <a:p>
            <a:pPr>
              <a:defRPr>
                <a:solidFill>
                  <a:srgbClr val="FF0000"/>
                </a:solidFill>
                <a:latin typeface="Arial"/>
                <a:ea typeface="Arial"/>
                <a:cs typeface="Arial"/>
                <a:sym typeface="Arial"/>
              </a:defRPr>
            </a:pPr>
            <a:r>
              <a:t>Many people can relate to the analogy of a dental phobia- usually as a result of treatments a as child!</a:t>
            </a:r>
          </a:p>
        </p:txBody>
      </p:sp>
    </p:spTree>
    <p:extLst>
      <p:ext uri="{BB962C8B-B14F-4D97-AF65-F5344CB8AC3E}">
        <p14:creationId xmlns:p14="http://schemas.microsoft.com/office/powerpoint/2010/main" val="22199173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 name="Shape 578"/>
          <p:cNvSpPr>
            <a:spLocks noGrp="1" noRot="1" noChangeAspect="1"/>
          </p:cNvSpPr>
          <p:nvPr>
            <p:ph type="sldImg"/>
          </p:nvPr>
        </p:nvSpPr>
        <p:spPr>
          <a:prstGeom prst="rect">
            <a:avLst/>
          </a:prstGeom>
        </p:spPr>
        <p:txBody>
          <a:bodyPr/>
          <a:lstStyle/>
          <a:p>
            <a:endParaRPr/>
          </a:p>
        </p:txBody>
      </p:sp>
      <p:sp>
        <p:nvSpPr>
          <p:cNvPr id="579" name="Shape 579"/>
          <p:cNvSpPr>
            <a:spLocks noGrp="1"/>
          </p:cNvSpPr>
          <p:nvPr>
            <p:ph type="body" sz="quarter" idx="1"/>
          </p:nvPr>
        </p:nvSpPr>
        <p:spPr>
          <a:prstGeom prst="rect">
            <a:avLst/>
          </a:prstGeom>
        </p:spPr>
        <p:txBody>
          <a:bodyPr/>
          <a:lstStyle/>
          <a:p>
            <a:pPr>
              <a:defRPr b="1">
                <a:latin typeface="Arial"/>
                <a:ea typeface="Arial"/>
                <a:cs typeface="Arial"/>
                <a:sym typeface="Arial"/>
              </a:defRPr>
            </a:pPr>
            <a:r>
              <a:rPr dirty="0"/>
              <a:t>This information  helps clinical staff to understand the persons specific needs. It will also make it easier for them to do their job.</a:t>
            </a:r>
            <a:br>
              <a:rPr dirty="0"/>
            </a:br>
            <a:endParaRPr dirty="0"/>
          </a:p>
          <a:p>
            <a:pPr>
              <a:spcBef>
                <a:spcPts val="600"/>
              </a:spcBef>
              <a:defRPr>
                <a:latin typeface="Arial"/>
                <a:ea typeface="Arial"/>
                <a:cs typeface="Arial"/>
                <a:sym typeface="Arial"/>
              </a:defRPr>
            </a:pPr>
            <a:r>
              <a:rPr dirty="0"/>
              <a:t>The A2D Together Folder was developed in collaboration with disability and health staff. It consists of a number of sections.</a:t>
            </a:r>
          </a:p>
          <a:p>
            <a:pPr>
              <a:spcBef>
                <a:spcPts val="600"/>
              </a:spcBef>
              <a:defRPr b="1">
                <a:latin typeface="Arial"/>
                <a:ea typeface="Arial"/>
                <a:cs typeface="Arial"/>
                <a:sym typeface="Arial"/>
              </a:defRPr>
            </a:pPr>
            <a:r>
              <a:rPr dirty="0"/>
              <a:t>The Front Cover  </a:t>
            </a:r>
          </a:p>
          <a:p>
            <a:pPr marL="171450" indent="-171450">
              <a:spcBef>
                <a:spcPts val="600"/>
              </a:spcBef>
              <a:buSzPct val="100000"/>
              <a:buFont typeface="Arial"/>
              <a:buChar char="•"/>
              <a:defRPr>
                <a:latin typeface="Arial"/>
                <a:ea typeface="Arial"/>
                <a:cs typeface="Arial"/>
                <a:sym typeface="Arial"/>
              </a:defRPr>
            </a:pPr>
            <a:r>
              <a:rPr dirty="0"/>
              <a:t>Includes:</a:t>
            </a:r>
          </a:p>
          <a:p>
            <a:pPr marL="628650" lvl="1" indent="-171450">
              <a:spcBef>
                <a:spcPts val="600"/>
              </a:spcBef>
              <a:buSzPct val="100000"/>
              <a:buFont typeface="Arial"/>
              <a:buChar char="•"/>
              <a:defRPr>
                <a:latin typeface="Arial"/>
                <a:ea typeface="Arial"/>
                <a:cs typeface="Arial"/>
                <a:sym typeface="Arial"/>
              </a:defRPr>
            </a:pPr>
            <a:r>
              <a:rPr dirty="0"/>
              <a:t>a photo to show what the client looks like when well</a:t>
            </a:r>
          </a:p>
          <a:p>
            <a:pPr marL="628650" lvl="1" indent="-171450">
              <a:spcBef>
                <a:spcPts val="600"/>
              </a:spcBef>
              <a:buSzPct val="100000"/>
              <a:buFont typeface="Arial"/>
              <a:buChar char="•"/>
              <a:defRPr>
                <a:latin typeface="Arial"/>
                <a:ea typeface="Arial"/>
                <a:cs typeface="Arial"/>
                <a:sym typeface="Arial"/>
              </a:defRPr>
            </a:pPr>
            <a:r>
              <a:rPr dirty="0"/>
              <a:t>contact information at the bottom of the page allows quick access to the relevant decision makers in the clients life </a:t>
            </a:r>
          </a:p>
          <a:p>
            <a:pPr marL="171450" indent="-171450">
              <a:spcBef>
                <a:spcPts val="600"/>
              </a:spcBef>
              <a:buSzPct val="100000"/>
              <a:buFont typeface="Arial"/>
              <a:buChar char="•"/>
              <a:defRPr>
                <a:latin typeface="Arial"/>
                <a:ea typeface="Arial"/>
                <a:cs typeface="Arial"/>
                <a:sym typeface="Arial"/>
              </a:defRPr>
            </a:pPr>
            <a:r>
              <a:rPr dirty="0"/>
              <a:t>The traffic light is used as the information in the </a:t>
            </a:r>
            <a:r>
              <a:rPr b="1" dirty="0">
                <a:solidFill>
                  <a:srgbClr val="FF0000"/>
                </a:solidFill>
              </a:rPr>
              <a:t>RED</a:t>
            </a:r>
            <a:r>
              <a:rPr dirty="0">
                <a:solidFill>
                  <a:srgbClr val="FF0000"/>
                </a:solidFill>
              </a:rPr>
              <a:t> </a:t>
            </a:r>
            <a:r>
              <a:rPr dirty="0"/>
              <a:t>section is vital = medication</a:t>
            </a:r>
          </a:p>
          <a:p>
            <a:pPr marL="171450" indent="-171450">
              <a:spcBef>
                <a:spcPts val="600"/>
              </a:spcBef>
              <a:buSzPct val="100000"/>
              <a:buFont typeface="Arial"/>
              <a:buChar char="•"/>
              <a:defRPr>
                <a:latin typeface="Arial"/>
                <a:ea typeface="Arial"/>
                <a:cs typeface="Arial"/>
                <a:sym typeface="Arial"/>
              </a:defRPr>
            </a:pPr>
            <a:r>
              <a:rPr dirty="0"/>
              <a:t>The information in the </a:t>
            </a:r>
            <a:r>
              <a:rPr b="1" dirty="0">
                <a:solidFill>
                  <a:srgbClr val="FF9900"/>
                </a:solidFill>
              </a:rPr>
              <a:t>ORANGE</a:t>
            </a:r>
            <a:r>
              <a:rPr dirty="0"/>
              <a:t> section is needed to be able to proceed communicating with or reassuring the client</a:t>
            </a:r>
          </a:p>
          <a:p>
            <a:pPr marL="171450" indent="-171450">
              <a:spcBef>
                <a:spcPts val="600"/>
              </a:spcBef>
              <a:buSzPct val="100000"/>
              <a:buFont typeface="Arial"/>
              <a:buChar char="•"/>
              <a:defRPr>
                <a:latin typeface="Arial"/>
                <a:ea typeface="Arial"/>
                <a:cs typeface="Arial"/>
                <a:sym typeface="Arial"/>
              </a:defRPr>
            </a:pPr>
            <a:r>
              <a:rPr dirty="0"/>
              <a:t>The information in the </a:t>
            </a:r>
            <a:r>
              <a:rPr b="1" dirty="0">
                <a:solidFill>
                  <a:srgbClr val="77933C"/>
                </a:solidFill>
              </a:rPr>
              <a:t>GREEN</a:t>
            </a:r>
            <a:r>
              <a:rPr dirty="0"/>
              <a:t> section includes medical history, and other planning needs of the person. For example- Hospital Support Plan, mealtime management plan, </a:t>
            </a:r>
            <a:r>
              <a:rPr dirty="0" err="1"/>
              <a:t>behaviour</a:t>
            </a:r>
            <a:r>
              <a:rPr dirty="0"/>
              <a:t> support strategies (if applicable for that person)</a:t>
            </a:r>
          </a:p>
          <a:p>
            <a:endParaRPr dirty="0"/>
          </a:p>
          <a:p>
            <a:pPr>
              <a:defRPr>
                <a:solidFill>
                  <a:srgbClr val="FF0000"/>
                </a:solidFill>
                <a:latin typeface="Arial"/>
                <a:ea typeface="Arial"/>
                <a:cs typeface="Arial"/>
                <a:sym typeface="Arial"/>
              </a:defRPr>
            </a:pPr>
            <a:r>
              <a:rPr dirty="0"/>
              <a:t>Use a sample folder to show the sections.</a:t>
            </a:r>
          </a:p>
        </p:txBody>
      </p:sp>
    </p:spTree>
    <p:extLst>
      <p:ext uri="{BB962C8B-B14F-4D97-AF65-F5344CB8AC3E}">
        <p14:creationId xmlns:p14="http://schemas.microsoft.com/office/powerpoint/2010/main" val="30704476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 name="Shape 584"/>
          <p:cNvSpPr>
            <a:spLocks noGrp="1" noRot="1" noChangeAspect="1"/>
          </p:cNvSpPr>
          <p:nvPr>
            <p:ph type="sldImg"/>
          </p:nvPr>
        </p:nvSpPr>
        <p:spPr>
          <a:prstGeom prst="rect">
            <a:avLst/>
          </a:prstGeom>
        </p:spPr>
        <p:txBody>
          <a:bodyPr/>
          <a:lstStyle/>
          <a:p>
            <a:endParaRPr/>
          </a:p>
        </p:txBody>
      </p:sp>
      <p:sp>
        <p:nvSpPr>
          <p:cNvPr id="585" name="Shape 585"/>
          <p:cNvSpPr>
            <a:spLocks noGrp="1"/>
          </p:cNvSpPr>
          <p:nvPr>
            <p:ph type="body" sz="quarter" idx="1"/>
          </p:nvPr>
        </p:nvSpPr>
        <p:spPr>
          <a:prstGeom prst="rect">
            <a:avLst/>
          </a:prstGeom>
        </p:spPr>
        <p:txBody>
          <a:bodyPr/>
          <a:lstStyle/>
          <a:p>
            <a:pPr marL="171450" indent="-171450">
              <a:spcBef>
                <a:spcPts val="600"/>
              </a:spcBef>
              <a:buSzPct val="100000"/>
              <a:buFont typeface="Arial"/>
              <a:buChar char="•"/>
              <a:defRPr>
                <a:latin typeface="Arial"/>
                <a:ea typeface="Arial"/>
                <a:cs typeface="Arial"/>
                <a:sym typeface="Arial"/>
              </a:defRPr>
            </a:pPr>
            <a:r>
              <a:t>The A2D Together Folder can also be used for residents who have a palliative care plan. </a:t>
            </a:r>
          </a:p>
          <a:p>
            <a:pPr marL="171450" indent="-171450">
              <a:spcBef>
                <a:spcPts val="600"/>
              </a:spcBef>
              <a:buSzPct val="100000"/>
              <a:buFont typeface="Arial"/>
              <a:buChar char="•"/>
              <a:defRPr>
                <a:latin typeface="Arial"/>
                <a:ea typeface="Arial"/>
                <a:cs typeface="Arial"/>
                <a:sym typeface="Arial"/>
              </a:defRPr>
            </a:pPr>
            <a:r>
              <a:t>If the resident has this then it is recommended that this sit in the </a:t>
            </a:r>
            <a:r>
              <a:rPr b="1">
                <a:solidFill>
                  <a:srgbClr val="FF0000"/>
                </a:solidFill>
              </a:rPr>
              <a:t>RED </a:t>
            </a:r>
            <a:r>
              <a:t>section of the folder so it’s the first thing that the paramedic or the hospital staff see. </a:t>
            </a:r>
          </a:p>
        </p:txBody>
      </p:sp>
    </p:spTree>
    <p:extLst>
      <p:ext uri="{BB962C8B-B14F-4D97-AF65-F5344CB8AC3E}">
        <p14:creationId xmlns:p14="http://schemas.microsoft.com/office/powerpoint/2010/main" val="9559547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 name="Shape 589"/>
          <p:cNvSpPr>
            <a:spLocks noGrp="1" noRot="1" noChangeAspect="1"/>
          </p:cNvSpPr>
          <p:nvPr>
            <p:ph type="sldImg"/>
          </p:nvPr>
        </p:nvSpPr>
        <p:spPr>
          <a:xfrm>
            <a:off x="381000" y="685800"/>
            <a:ext cx="6096000" cy="3429000"/>
          </a:xfrm>
          <a:prstGeom prst="rect">
            <a:avLst/>
          </a:prstGeom>
        </p:spPr>
        <p:txBody>
          <a:bodyPr/>
          <a:lstStyle/>
          <a:p>
            <a:endParaRPr/>
          </a:p>
        </p:txBody>
      </p:sp>
      <p:sp>
        <p:nvSpPr>
          <p:cNvPr id="590" name="Shape 590"/>
          <p:cNvSpPr>
            <a:spLocks noGrp="1"/>
          </p:cNvSpPr>
          <p:nvPr>
            <p:ph type="body" sz="quarter" idx="1"/>
          </p:nvPr>
        </p:nvSpPr>
        <p:spPr>
          <a:prstGeom prst="rect">
            <a:avLst/>
          </a:prstGeom>
        </p:spPr>
        <p:txBody>
          <a:bodyPr/>
          <a:lstStyle/>
          <a:p>
            <a:pPr marL="171450" indent="-171450">
              <a:spcBef>
                <a:spcPts val="600"/>
              </a:spcBef>
              <a:buSzPct val="100000"/>
              <a:buFont typeface="Arial"/>
              <a:buChar char="•"/>
              <a:defRPr>
                <a:latin typeface="Arial"/>
                <a:ea typeface="Arial"/>
                <a:cs typeface="Arial"/>
                <a:sym typeface="Arial"/>
              </a:defRPr>
            </a:pPr>
            <a:r>
              <a:rPr dirty="0"/>
              <a:t>Medical Practitioners have a legal and professional responsibility to gain consent to treatments before treating a patient.</a:t>
            </a:r>
          </a:p>
          <a:p>
            <a:pPr marL="171450" indent="-171450">
              <a:spcBef>
                <a:spcPts val="600"/>
              </a:spcBef>
              <a:buSzPct val="100000"/>
              <a:buFont typeface="Arial"/>
              <a:buChar char="•"/>
              <a:defRPr>
                <a:latin typeface="Arial"/>
                <a:ea typeface="Arial"/>
                <a:cs typeface="Arial"/>
                <a:sym typeface="Arial"/>
              </a:defRPr>
            </a:pPr>
            <a:r>
              <a:rPr dirty="0"/>
              <a:t>If the patient is not capable of consenting to their treatment, the doctor must seek consent from the patient’s ‘person responsible’. This is required by the </a:t>
            </a:r>
            <a:r>
              <a:rPr i="1" dirty="0"/>
              <a:t>Guardianship Act 1887</a:t>
            </a:r>
          </a:p>
          <a:p>
            <a:pPr marL="171450" indent="-171450">
              <a:spcBef>
                <a:spcPts val="600"/>
              </a:spcBef>
              <a:buSzPct val="100000"/>
              <a:buFont typeface="Arial"/>
              <a:buChar char="•"/>
              <a:defRPr>
                <a:latin typeface="Arial"/>
                <a:ea typeface="Arial"/>
                <a:cs typeface="Arial"/>
                <a:sym typeface="Arial"/>
              </a:defRPr>
            </a:pPr>
            <a:r>
              <a:rPr dirty="0"/>
              <a:t>Disability Support staff are </a:t>
            </a:r>
            <a:r>
              <a:rPr dirty="0">
                <a:solidFill>
                  <a:srgbClr val="FF0000"/>
                </a:solidFill>
              </a:rPr>
              <a:t>not permitted </a:t>
            </a:r>
            <a:r>
              <a:rPr dirty="0"/>
              <a:t>to consent to medical treatment. </a:t>
            </a:r>
          </a:p>
          <a:p>
            <a:pPr marL="171450" indent="-171450">
              <a:spcBef>
                <a:spcPts val="600"/>
              </a:spcBef>
              <a:buSzPct val="100000"/>
              <a:buFont typeface="Arial"/>
              <a:buChar char="•"/>
              <a:defRPr>
                <a:latin typeface="Arial"/>
                <a:ea typeface="Arial"/>
                <a:cs typeface="Arial"/>
                <a:sym typeface="Arial"/>
              </a:defRPr>
            </a:pPr>
            <a:r>
              <a:rPr dirty="0"/>
              <a:t>Their role is to support the patient and provide the name of the ‘person responsible’ which is available on the front cover of the A2D Together Folder.</a:t>
            </a:r>
          </a:p>
          <a:p>
            <a:pPr marL="171450" indent="-171450">
              <a:spcBef>
                <a:spcPts val="600"/>
              </a:spcBef>
              <a:buSzPct val="100000"/>
              <a:buFont typeface="Arial"/>
              <a:buChar char="•"/>
              <a:defRPr>
                <a:latin typeface="Arial"/>
                <a:ea typeface="Arial"/>
                <a:cs typeface="Arial"/>
                <a:sym typeface="Arial"/>
              </a:defRPr>
            </a:pPr>
            <a:r>
              <a:rPr dirty="0"/>
              <a:t>Refer to ‘Fact Sheet’ from NCAT </a:t>
            </a:r>
            <a:r>
              <a:rPr u="sng" dirty="0">
                <a:solidFill>
                  <a:srgbClr val="0563C1"/>
                </a:solidFill>
                <a:uFill>
                  <a:solidFill>
                    <a:srgbClr val="0563C1"/>
                  </a:solidFill>
                </a:uFill>
                <a:hlinkClick r:id="rId3"/>
              </a:rPr>
              <a:t>http://www.ncat.nsw.gov.au/Documents/gd_factsheet_consent_to_medical_or_dental_treatment.pdf</a:t>
            </a:r>
            <a:r>
              <a:rPr dirty="0"/>
              <a:t> </a:t>
            </a:r>
          </a:p>
          <a:p>
            <a:endParaRPr dirty="0"/>
          </a:p>
        </p:txBody>
      </p:sp>
    </p:spTree>
    <p:extLst>
      <p:ext uri="{BB962C8B-B14F-4D97-AF65-F5344CB8AC3E}">
        <p14:creationId xmlns:p14="http://schemas.microsoft.com/office/powerpoint/2010/main" val="29257778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 name="Shape 596"/>
          <p:cNvSpPr>
            <a:spLocks noGrp="1" noRot="1" noChangeAspect="1"/>
          </p:cNvSpPr>
          <p:nvPr>
            <p:ph type="sldImg"/>
          </p:nvPr>
        </p:nvSpPr>
        <p:spPr>
          <a:prstGeom prst="rect">
            <a:avLst/>
          </a:prstGeom>
        </p:spPr>
        <p:txBody>
          <a:bodyPr/>
          <a:lstStyle/>
          <a:p>
            <a:endParaRPr/>
          </a:p>
        </p:txBody>
      </p:sp>
      <p:sp>
        <p:nvSpPr>
          <p:cNvPr id="597" name="Shape 597"/>
          <p:cNvSpPr>
            <a:spLocks noGrp="1"/>
          </p:cNvSpPr>
          <p:nvPr>
            <p:ph type="body" sz="quarter" idx="1"/>
          </p:nvPr>
        </p:nvSpPr>
        <p:spPr>
          <a:prstGeom prst="rect">
            <a:avLst/>
          </a:prstGeom>
        </p:spPr>
        <p:txBody>
          <a:bodyPr/>
          <a:lstStyle>
            <a:lvl1pPr>
              <a:defRPr>
                <a:latin typeface="Arial"/>
                <a:ea typeface="Arial"/>
                <a:cs typeface="Arial"/>
                <a:sym typeface="Arial"/>
              </a:defRPr>
            </a:lvl1pPr>
          </a:lstStyle>
          <a:p>
            <a:r>
              <a:t>This is the Doctors to make this decision and the reason for decision must be recorded by the Doctor.</a:t>
            </a:r>
          </a:p>
        </p:txBody>
      </p:sp>
    </p:spTree>
    <p:extLst>
      <p:ext uri="{BB962C8B-B14F-4D97-AF65-F5344CB8AC3E}">
        <p14:creationId xmlns:p14="http://schemas.microsoft.com/office/powerpoint/2010/main" val="29152127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 name="Shape 602"/>
          <p:cNvSpPr>
            <a:spLocks noGrp="1" noRot="1" noChangeAspect="1"/>
          </p:cNvSpPr>
          <p:nvPr>
            <p:ph type="sldImg"/>
          </p:nvPr>
        </p:nvSpPr>
        <p:spPr>
          <a:prstGeom prst="rect">
            <a:avLst/>
          </a:prstGeom>
        </p:spPr>
        <p:txBody>
          <a:bodyPr/>
          <a:lstStyle/>
          <a:p>
            <a:endParaRPr/>
          </a:p>
        </p:txBody>
      </p:sp>
      <p:sp>
        <p:nvSpPr>
          <p:cNvPr id="603" name="Shape 603"/>
          <p:cNvSpPr>
            <a:spLocks noGrp="1"/>
          </p:cNvSpPr>
          <p:nvPr>
            <p:ph type="body" sz="quarter" idx="1"/>
          </p:nvPr>
        </p:nvSpPr>
        <p:spPr>
          <a:prstGeom prst="rect">
            <a:avLst/>
          </a:prstGeom>
        </p:spPr>
        <p:txBody>
          <a:bodyPr/>
          <a:lstStyle/>
          <a:p>
            <a:pPr marL="171450" indent="-171450">
              <a:spcBef>
                <a:spcPts val="600"/>
              </a:spcBef>
              <a:buSzPct val="100000"/>
              <a:buFont typeface="Arial"/>
              <a:buChar char="•"/>
              <a:defRPr>
                <a:latin typeface="Arial"/>
                <a:ea typeface="Arial"/>
                <a:cs typeface="Arial"/>
                <a:sym typeface="Arial"/>
              </a:defRPr>
            </a:pPr>
            <a:r>
              <a:t>The </a:t>
            </a:r>
            <a:r>
              <a:rPr b="1">
                <a:solidFill>
                  <a:srgbClr val="FF9900"/>
                </a:solidFill>
              </a:rPr>
              <a:t>Orange</a:t>
            </a:r>
            <a:r>
              <a:t> section contains the TOP 5.</a:t>
            </a:r>
          </a:p>
          <a:p>
            <a:pPr marL="171450" indent="-171450">
              <a:spcBef>
                <a:spcPts val="600"/>
              </a:spcBef>
              <a:buSzPct val="100000"/>
              <a:buFont typeface="Arial"/>
              <a:buChar char="•"/>
              <a:defRPr>
                <a:latin typeface="Arial"/>
                <a:ea typeface="Arial"/>
                <a:cs typeface="Arial"/>
                <a:sym typeface="Arial"/>
              </a:defRPr>
            </a:pPr>
            <a:r>
              <a:t>This is developed by someone who knows the person well. It is designed to provide the </a:t>
            </a:r>
            <a:r>
              <a:rPr>
                <a:solidFill>
                  <a:srgbClr val="FF0000"/>
                </a:solidFill>
              </a:rPr>
              <a:t>five</a:t>
            </a:r>
            <a:r>
              <a:t> most important tips or strategies health staff need to know to:</a:t>
            </a:r>
          </a:p>
          <a:p>
            <a:pPr marL="628650" lvl="1" indent="-171450">
              <a:spcBef>
                <a:spcPts val="600"/>
              </a:spcBef>
              <a:buSzPct val="100000"/>
              <a:buFont typeface="Arial"/>
              <a:buChar char="•"/>
              <a:defRPr>
                <a:latin typeface="Arial"/>
                <a:ea typeface="Arial"/>
                <a:cs typeface="Arial"/>
                <a:sym typeface="Arial"/>
              </a:defRPr>
            </a:pPr>
            <a:r>
              <a:t>Identify risks to the persons safety i.e choking</a:t>
            </a:r>
          </a:p>
          <a:p>
            <a:pPr marL="628650" lvl="1" indent="-171450">
              <a:spcBef>
                <a:spcPts val="600"/>
              </a:spcBef>
              <a:buSzPct val="100000"/>
              <a:buFont typeface="Arial"/>
              <a:buChar char="•"/>
              <a:defRPr>
                <a:latin typeface="Arial"/>
                <a:ea typeface="Arial"/>
                <a:cs typeface="Arial"/>
                <a:sym typeface="Arial"/>
              </a:defRPr>
            </a:pPr>
            <a:r>
              <a:t>Keep the person you care for reassured and settled</a:t>
            </a:r>
          </a:p>
          <a:p>
            <a:pPr marL="628650" lvl="1" indent="-171450">
              <a:spcBef>
                <a:spcPts val="600"/>
              </a:spcBef>
              <a:buSzPct val="100000"/>
              <a:buFont typeface="Arial"/>
              <a:buChar char="•"/>
              <a:defRPr>
                <a:latin typeface="Arial"/>
                <a:ea typeface="Arial"/>
                <a:cs typeface="Arial"/>
                <a:sym typeface="Arial"/>
              </a:defRPr>
            </a:pPr>
            <a:r>
              <a:t>Gain co-operation in personal care activities</a:t>
            </a:r>
          </a:p>
          <a:p>
            <a:pPr marL="628650" lvl="1" indent="-171450">
              <a:spcBef>
                <a:spcPts val="600"/>
              </a:spcBef>
              <a:buSzPct val="100000"/>
              <a:buFont typeface="Arial"/>
              <a:buChar char="•"/>
              <a:defRPr>
                <a:latin typeface="Arial"/>
                <a:ea typeface="Arial"/>
                <a:cs typeface="Arial"/>
                <a:sym typeface="Arial"/>
              </a:defRPr>
            </a:pPr>
            <a:r>
              <a:t>Encourage communication</a:t>
            </a:r>
          </a:p>
          <a:p>
            <a:pPr marL="628650" lvl="1" indent="-171450">
              <a:spcBef>
                <a:spcPts val="600"/>
              </a:spcBef>
              <a:buSzPct val="100000"/>
              <a:buFont typeface="Arial"/>
              <a:buChar char="•"/>
              <a:defRPr>
                <a:latin typeface="Arial"/>
                <a:ea typeface="Arial"/>
                <a:cs typeface="Arial"/>
                <a:sym typeface="Arial"/>
              </a:defRPr>
            </a:pPr>
            <a:r>
              <a:t>Acknowledge and support their interests, and sense of self </a:t>
            </a:r>
          </a:p>
          <a:p>
            <a:pPr>
              <a:spcBef>
                <a:spcPts val="600"/>
              </a:spcBef>
              <a:defRPr>
                <a:latin typeface="Arial"/>
                <a:ea typeface="Arial"/>
                <a:cs typeface="Arial"/>
                <a:sym typeface="Arial"/>
              </a:defRPr>
            </a:pPr>
            <a:r>
              <a:t> </a:t>
            </a:r>
          </a:p>
        </p:txBody>
      </p:sp>
    </p:spTree>
    <p:extLst>
      <p:ext uri="{BB962C8B-B14F-4D97-AF65-F5344CB8AC3E}">
        <p14:creationId xmlns:p14="http://schemas.microsoft.com/office/powerpoint/2010/main" val="31796978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 name="Shape 608"/>
          <p:cNvSpPr>
            <a:spLocks noGrp="1" noRot="1" noChangeAspect="1"/>
          </p:cNvSpPr>
          <p:nvPr>
            <p:ph type="sldImg"/>
          </p:nvPr>
        </p:nvSpPr>
        <p:spPr>
          <a:prstGeom prst="rect">
            <a:avLst/>
          </a:prstGeom>
        </p:spPr>
        <p:txBody>
          <a:bodyPr/>
          <a:lstStyle/>
          <a:p>
            <a:endParaRPr/>
          </a:p>
        </p:txBody>
      </p:sp>
      <p:sp>
        <p:nvSpPr>
          <p:cNvPr id="609" name="Shape 609"/>
          <p:cNvSpPr>
            <a:spLocks noGrp="1"/>
          </p:cNvSpPr>
          <p:nvPr>
            <p:ph type="body" sz="quarter" idx="1"/>
          </p:nvPr>
        </p:nvSpPr>
        <p:spPr>
          <a:prstGeom prst="rect">
            <a:avLst/>
          </a:prstGeom>
        </p:spPr>
        <p:txBody>
          <a:bodyPr/>
          <a:lstStyle/>
          <a:p>
            <a:pPr marL="171450" indent="-171450">
              <a:spcBef>
                <a:spcPts val="600"/>
              </a:spcBef>
              <a:buSzPct val="100000"/>
              <a:buFont typeface="Arial"/>
              <a:buChar char="•"/>
              <a:defRPr>
                <a:latin typeface="Arial"/>
                <a:ea typeface="Arial"/>
                <a:cs typeface="Arial"/>
                <a:sym typeface="Arial"/>
              </a:defRPr>
            </a:pPr>
            <a:r>
              <a:t>Sometimes it is a bit scary when you meet a person with a disability for the first time.</a:t>
            </a:r>
          </a:p>
          <a:p>
            <a:pPr marL="171450" indent="-171450">
              <a:spcBef>
                <a:spcPts val="600"/>
              </a:spcBef>
              <a:buSzPct val="100000"/>
              <a:buFont typeface="Arial"/>
              <a:buChar char="•"/>
              <a:defRPr>
                <a:latin typeface="Arial"/>
                <a:ea typeface="Arial"/>
                <a:cs typeface="Arial"/>
                <a:sym typeface="Arial"/>
              </a:defRPr>
            </a:pPr>
            <a:r>
              <a:t>These are some hints for what you can do to make a connection with the person.</a:t>
            </a:r>
          </a:p>
        </p:txBody>
      </p:sp>
    </p:spTree>
    <p:extLst>
      <p:ext uri="{BB962C8B-B14F-4D97-AF65-F5344CB8AC3E}">
        <p14:creationId xmlns:p14="http://schemas.microsoft.com/office/powerpoint/2010/main" val="11820861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Shape 646"/>
          <p:cNvSpPr>
            <a:spLocks noGrp="1" noRot="1" noChangeAspect="1"/>
          </p:cNvSpPr>
          <p:nvPr>
            <p:ph type="sldImg"/>
          </p:nvPr>
        </p:nvSpPr>
        <p:spPr>
          <a:prstGeom prst="rect">
            <a:avLst/>
          </a:prstGeom>
        </p:spPr>
        <p:txBody>
          <a:bodyPr/>
          <a:lstStyle/>
          <a:p>
            <a:endParaRPr/>
          </a:p>
        </p:txBody>
      </p:sp>
      <p:sp>
        <p:nvSpPr>
          <p:cNvPr id="647" name="Shape 647"/>
          <p:cNvSpPr>
            <a:spLocks noGrp="1"/>
          </p:cNvSpPr>
          <p:nvPr>
            <p:ph type="body" sz="quarter" idx="1"/>
          </p:nvPr>
        </p:nvSpPr>
        <p:spPr>
          <a:prstGeom prst="rect">
            <a:avLst/>
          </a:prstGeom>
        </p:spPr>
        <p:txBody>
          <a:bodyPr/>
          <a:lstStyle/>
          <a:p>
            <a:pPr>
              <a:defRPr>
                <a:latin typeface="Arial"/>
                <a:ea typeface="Arial"/>
                <a:cs typeface="Arial"/>
                <a:sym typeface="Arial"/>
              </a:defRPr>
            </a:pPr>
            <a:r>
              <a:rPr dirty="0"/>
              <a:t>To finish, lets hear from 55 year old William  – who only answers to Bill! His hospital experience was supported through having an A2D Together Folder, which went to hospital with him.</a:t>
            </a:r>
          </a:p>
          <a:p>
            <a:pPr>
              <a:defRPr>
                <a:latin typeface="Arial"/>
                <a:ea typeface="Arial"/>
                <a:cs typeface="Arial"/>
                <a:sym typeface="Arial"/>
              </a:defRPr>
            </a:pPr>
            <a:endParaRPr dirty="0"/>
          </a:p>
          <a:p>
            <a:pPr marL="171450" indent="-171450">
              <a:spcBef>
                <a:spcPts val="600"/>
              </a:spcBef>
              <a:buSzPct val="100000"/>
              <a:buFont typeface="Arial"/>
              <a:buChar char="•"/>
              <a:defRPr>
                <a:latin typeface="Arial"/>
                <a:ea typeface="Arial"/>
                <a:cs typeface="Arial"/>
                <a:sym typeface="Arial"/>
              </a:defRPr>
            </a:pPr>
            <a:r>
              <a:rPr dirty="0"/>
              <a:t>Bill lives in a FACS group home. He is unable to speak, suffers from epilepsy and is very scared of needles. He fell at the group home at  2 am, sustaining a deep cut on his head, and landed on his shoulder. The Disability Support Worker on duty was a casual worker, she called an ambulance. As there was only one staff member on, Bill went by ambulance to Emergency Department (ED) unaccompanied, The worker handed his A2D Together Folder to the paramedic. </a:t>
            </a:r>
          </a:p>
          <a:p>
            <a:pPr marL="171450" indent="-171450">
              <a:spcBef>
                <a:spcPts val="600"/>
              </a:spcBef>
              <a:buSzPct val="100000"/>
              <a:buFont typeface="Arial"/>
              <a:buChar char="•"/>
              <a:defRPr>
                <a:latin typeface="Arial"/>
                <a:ea typeface="Arial"/>
                <a:cs typeface="Arial"/>
                <a:sym typeface="Arial"/>
              </a:defRPr>
            </a:pPr>
            <a:r>
              <a:rPr dirty="0"/>
              <a:t>On arrival to ED, the paramedic handed that folder to the triage nurse. The doctor on duty also read his folder, noted the strategies on his TOP 5 which included “please call me Bill” &amp; outlined his fear of needles. </a:t>
            </a:r>
          </a:p>
          <a:p>
            <a:pPr marL="171450" indent="-171450">
              <a:spcBef>
                <a:spcPts val="600"/>
              </a:spcBef>
              <a:buSzPct val="100000"/>
              <a:buFont typeface="Arial"/>
              <a:buChar char="•"/>
              <a:defRPr>
                <a:latin typeface="Arial"/>
                <a:ea typeface="Arial"/>
                <a:cs typeface="Arial"/>
                <a:sym typeface="Arial"/>
              </a:defRPr>
            </a:pPr>
            <a:r>
              <a:rPr dirty="0"/>
              <a:t>The doctor was worried about Bill’s epilepsy and by using the details on the front page was able to contact the group home staff. Bill’s recent blood results were shared, and were in a therapeutic range. </a:t>
            </a:r>
          </a:p>
          <a:p>
            <a:pPr marL="171450" indent="-171450">
              <a:spcBef>
                <a:spcPts val="600"/>
              </a:spcBef>
              <a:buSzPct val="100000"/>
              <a:buFont typeface="Arial"/>
              <a:buChar char="•"/>
              <a:defRPr>
                <a:latin typeface="Arial"/>
                <a:ea typeface="Arial"/>
                <a:cs typeface="Arial"/>
                <a:sym typeface="Arial"/>
              </a:defRPr>
            </a:pPr>
            <a:r>
              <a:rPr dirty="0"/>
              <a:t>The Doctor and the Disability Support Manager together planned an acceptable treatment and his head wound was glued. Bill stayed calm and cooperative and was then sent home with no unnecessary tests or procedures. </a:t>
            </a:r>
          </a:p>
          <a:p>
            <a:pPr marL="171450" indent="-171450">
              <a:spcBef>
                <a:spcPts val="600"/>
              </a:spcBef>
              <a:buSzPct val="100000"/>
              <a:buFont typeface="Arial"/>
              <a:buChar char="•"/>
              <a:defRPr>
                <a:latin typeface="Arial"/>
                <a:ea typeface="Arial"/>
                <a:cs typeface="Arial"/>
                <a:sym typeface="Arial"/>
              </a:defRPr>
            </a:pPr>
            <a:r>
              <a:rPr dirty="0"/>
              <a:t>At 7am he was back in bed- with a follow up appointment, a discharge summary and an almost unheard of 5 hour turnaround!</a:t>
            </a:r>
          </a:p>
          <a:p>
            <a:endParaRPr dirty="0"/>
          </a:p>
        </p:txBody>
      </p:sp>
    </p:spTree>
    <p:extLst>
      <p:ext uri="{BB962C8B-B14F-4D97-AF65-F5344CB8AC3E}">
        <p14:creationId xmlns:p14="http://schemas.microsoft.com/office/powerpoint/2010/main" val="322360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 name="Shape 431"/>
          <p:cNvSpPr>
            <a:spLocks noGrp="1" noRot="1" noChangeAspect="1"/>
          </p:cNvSpPr>
          <p:nvPr>
            <p:ph type="sldImg"/>
          </p:nvPr>
        </p:nvSpPr>
        <p:spPr>
          <a:prstGeom prst="rect">
            <a:avLst/>
          </a:prstGeom>
        </p:spPr>
        <p:txBody>
          <a:bodyPr/>
          <a:lstStyle/>
          <a:p>
            <a:endParaRPr/>
          </a:p>
        </p:txBody>
      </p:sp>
      <p:sp>
        <p:nvSpPr>
          <p:cNvPr id="432" name="Shape 432"/>
          <p:cNvSpPr>
            <a:spLocks noGrp="1"/>
          </p:cNvSpPr>
          <p:nvPr>
            <p:ph type="body" sz="quarter" idx="1"/>
          </p:nvPr>
        </p:nvSpPr>
        <p:spPr>
          <a:prstGeom prst="rect">
            <a:avLst/>
          </a:prstGeom>
        </p:spPr>
        <p:txBody>
          <a:bodyPr/>
          <a:lstStyle/>
          <a:p>
            <a:pPr>
              <a:defRPr>
                <a:latin typeface="Arial"/>
                <a:ea typeface="Arial"/>
                <a:cs typeface="Arial"/>
                <a:sym typeface="Arial"/>
              </a:defRPr>
            </a:pPr>
            <a:r>
              <a:rPr dirty="0"/>
              <a:t>We will cover these topics in this presentation.</a:t>
            </a:r>
          </a:p>
          <a:p>
            <a:pPr>
              <a:defRPr>
                <a:latin typeface="Arial"/>
                <a:ea typeface="Arial"/>
                <a:cs typeface="Arial"/>
                <a:sym typeface="Arial"/>
              </a:defRPr>
            </a:pPr>
            <a:endParaRPr dirty="0"/>
          </a:p>
          <a:p>
            <a:pPr marL="285750" indent="-285750">
              <a:spcBef>
                <a:spcPts val="600"/>
              </a:spcBef>
              <a:buSzPct val="100000"/>
              <a:buFont typeface="Arial"/>
              <a:buChar char="•"/>
              <a:defRPr>
                <a:latin typeface="Arial"/>
                <a:ea typeface="Arial"/>
                <a:cs typeface="Arial"/>
                <a:sym typeface="Arial"/>
              </a:defRPr>
            </a:pPr>
            <a:r>
              <a:rPr dirty="0"/>
              <a:t>Frequently the challenges are ours or to the system/routine ways of working in a hospital.</a:t>
            </a:r>
          </a:p>
          <a:p>
            <a:pPr marL="285750" indent="-285750">
              <a:spcBef>
                <a:spcPts val="600"/>
              </a:spcBef>
              <a:buSzPct val="100000"/>
              <a:buFont typeface="Arial"/>
              <a:buChar char="•"/>
              <a:defRPr>
                <a:latin typeface="Arial"/>
                <a:ea typeface="Arial"/>
                <a:cs typeface="Arial"/>
                <a:sym typeface="Arial"/>
              </a:defRPr>
            </a:pPr>
            <a:r>
              <a:rPr dirty="0"/>
              <a:t>People with disability have a right to the support and services that meet their individual needs and to be respected for their human worth and dignity. </a:t>
            </a:r>
          </a:p>
          <a:p>
            <a:pPr marL="285750" indent="-285750">
              <a:spcBef>
                <a:spcPts val="600"/>
              </a:spcBef>
              <a:buSzPct val="100000"/>
              <a:buFont typeface="Arial"/>
              <a:buChar char="•"/>
              <a:defRPr>
                <a:latin typeface="Arial"/>
                <a:ea typeface="Arial"/>
                <a:cs typeface="Arial"/>
                <a:sym typeface="Arial"/>
              </a:defRPr>
            </a:pPr>
            <a:r>
              <a:rPr dirty="0"/>
              <a:t>Consider the impact of not being understood can have on anyone, and the importance of communication.</a:t>
            </a:r>
          </a:p>
          <a:p>
            <a:pPr marL="285750" indent="-285750">
              <a:spcBef>
                <a:spcPts val="600"/>
              </a:spcBef>
              <a:buSzPct val="100000"/>
              <a:buFont typeface="Arial"/>
              <a:buChar char="•"/>
              <a:defRPr>
                <a:latin typeface="Arial"/>
                <a:ea typeface="Arial"/>
                <a:cs typeface="Arial"/>
                <a:sym typeface="Arial"/>
              </a:defRPr>
            </a:pPr>
            <a:r>
              <a:rPr dirty="0"/>
              <a:t>Our own individual </a:t>
            </a:r>
            <a:r>
              <a:rPr dirty="0" err="1"/>
              <a:t>behaviours</a:t>
            </a:r>
            <a:r>
              <a:rPr dirty="0"/>
              <a:t> and the impact this may have on others.</a:t>
            </a:r>
          </a:p>
          <a:p>
            <a:pPr marL="285750" indent="-285750">
              <a:spcBef>
                <a:spcPts val="600"/>
              </a:spcBef>
              <a:buSzPct val="100000"/>
              <a:buFont typeface="Arial"/>
              <a:buChar char="•"/>
              <a:defRPr>
                <a:latin typeface="Arial"/>
                <a:ea typeface="Arial"/>
                <a:cs typeface="Arial"/>
                <a:sym typeface="Arial"/>
              </a:defRPr>
            </a:pPr>
            <a:r>
              <a:rPr dirty="0"/>
              <a:t>The use of the A2D Together Folder.</a:t>
            </a:r>
          </a:p>
          <a:p>
            <a:pPr marL="285750" indent="-285750">
              <a:buSzPct val="100000"/>
              <a:buFont typeface="Arial"/>
              <a:buChar char="•"/>
              <a:defRPr sz="1400"/>
            </a:pPr>
            <a:endParaRPr dirty="0"/>
          </a:p>
          <a:p>
            <a:pPr>
              <a:defRPr sz="1400"/>
            </a:pPr>
            <a:endParaRPr dirty="0"/>
          </a:p>
          <a:p>
            <a:endParaRPr dirty="0"/>
          </a:p>
        </p:txBody>
      </p:sp>
    </p:spTree>
    <p:extLst>
      <p:ext uri="{BB962C8B-B14F-4D97-AF65-F5344CB8AC3E}">
        <p14:creationId xmlns:p14="http://schemas.microsoft.com/office/powerpoint/2010/main" val="701689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Shape 439"/>
          <p:cNvSpPr>
            <a:spLocks noGrp="1" noRot="1" noChangeAspect="1"/>
          </p:cNvSpPr>
          <p:nvPr>
            <p:ph type="sldImg"/>
          </p:nvPr>
        </p:nvSpPr>
        <p:spPr>
          <a:prstGeom prst="rect">
            <a:avLst/>
          </a:prstGeom>
        </p:spPr>
        <p:txBody>
          <a:bodyPr/>
          <a:lstStyle/>
          <a:p>
            <a:endParaRPr/>
          </a:p>
        </p:txBody>
      </p:sp>
      <p:sp>
        <p:nvSpPr>
          <p:cNvPr id="440" name="Shape 440"/>
          <p:cNvSpPr>
            <a:spLocks noGrp="1"/>
          </p:cNvSpPr>
          <p:nvPr>
            <p:ph type="body" sz="quarter" idx="1"/>
          </p:nvPr>
        </p:nvSpPr>
        <p:spPr>
          <a:prstGeom prst="rect">
            <a:avLst/>
          </a:prstGeom>
        </p:spPr>
        <p:txBody>
          <a:bodyPr/>
          <a:lstStyle/>
          <a:p>
            <a:pPr marL="285750" indent="-285750">
              <a:spcBef>
                <a:spcPts val="600"/>
              </a:spcBef>
              <a:buSzPct val="100000"/>
              <a:buFont typeface="Arial"/>
              <a:buChar char="•"/>
              <a:defRPr>
                <a:latin typeface="Arial"/>
                <a:ea typeface="Arial"/>
                <a:cs typeface="Arial"/>
                <a:sym typeface="Arial"/>
              </a:defRPr>
            </a:pPr>
            <a:r>
              <a:rPr dirty="0"/>
              <a:t>One of the biggest barriers to people with disability living fully inclusive lives and having equitable access to services (such as going to hospital) is the attitudes and behaviors of the general community.</a:t>
            </a:r>
          </a:p>
          <a:p>
            <a:pPr marL="285750" indent="-285750">
              <a:spcBef>
                <a:spcPts val="600"/>
              </a:spcBef>
              <a:buSzPct val="100000"/>
              <a:buFont typeface="Arial"/>
              <a:buChar char="•"/>
              <a:defRPr>
                <a:latin typeface="Arial"/>
                <a:ea typeface="Arial"/>
                <a:cs typeface="Arial"/>
                <a:sym typeface="Arial"/>
              </a:defRPr>
            </a:pPr>
            <a:r>
              <a:rPr dirty="0"/>
              <a:t>This needs to be talked about  for change to become possible.</a:t>
            </a:r>
          </a:p>
          <a:p>
            <a:pPr marL="285750" indent="-285750">
              <a:spcBef>
                <a:spcPts val="600"/>
              </a:spcBef>
              <a:buSzPct val="100000"/>
              <a:buFont typeface="Arial"/>
              <a:buChar char="•"/>
              <a:defRPr>
                <a:latin typeface="Arial"/>
                <a:ea typeface="Arial"/>
                <a:cs typeface="Arial"/>
                <a:sym typeface="Arial"/>
              </a:defRPr>
            </a:pPr>
            <a:r>
              <a:rPr dirty="0"/>
              <a:t>One way to do this is by having:</a:t>
            </a:r>
          </a:p>
          <a:p>
            <a:pPr marL="742950" lvl="2" indent="-285750">
              <a:buSzPct val="100000"/>
              <a:buFont typeface="Arial"/>
              <a:buChar char="•"/>
              <a:defRPr>
                <a:latin typeface="Arial"/>
                <a:ea typeface="Arial"/>
                <a:cs typeface="Arial"/>
                <a:sym typeface="Arial"/>
              </a:defRPr>
            </a:pPr>
            <a:r>
              <a:rPr dirty="0"/>
              <a:t>a shared understanding of a person’s needs</a:t>
            </a:r>
          </a:p>
          <a:p>
            <a:pPr marL="742950" lvl="2" indent="-285750">
              <a:spcBef>
                <a:spcPts val="600"/>
              </a:spcBef>
              <a:buSzPct val="100000"/>
              <a:buFont typeface="Arial"/>
              <a:buChar char="•"/>
              <a:defRPr>
                <a:latin typeface="Arial"/>
                <a:ea typeface="Arial"/>
                <a:cs typeface="Arial"/>
                <a:sym typeface="Arial"/>
              </a:defRPr>
            </a:pPr>
            <a:r>
              <a:rPr dirty="0"/>
              <a:t>a commitment to raising awareness about the challenges that people with Intellectual Disability still experience every day of their lives.</a:t>
            </a:r>
          </a:p>
          <a:p>
            <a:pPr marL="285750" indent="-285750">
              <a:spcBef>
                <a:spcPts val="600"/>
              </a:spcBef>
              <a:buSzPct val="100000"/>
              <a:buFont typeface="Arial"/>
              <a:buChar char="•"/>
              <a:defRPr>
                <a:latin typeface="Arial"/>
                <a:ea typeface="Arial"/>
                <a:cs typeface="Arial"/>
                <a:sym typeface="Arial"/>
              </a:defRPr>
            </a:pPr>
            <a:r>
              <a:rPr dirty="0"/>
              <a:t>This will help to promote inclusion and value for all people Disability. </a:t>
            </a:r>
          </a:p>
          <a:p>
            <a:pPr marL="285750" indent="-285750">
              <a:spcBef>
                <a:spcPts val="600"/>
              </a:spcBef>
              <a:buSzPct val="100000"/>
              <a:buFont typeface="Arial"/>
              <a:buChar char="•"/>
              <a:defRPr>
                <a:latin typeface="Arial"/>
                <a:ea typeface="Arial"/>
                <a:cs typeface="Arial"/>
                <a:sym typeface="Arial"/>
              </a:defRPr>
            </a:pPr>
            <a:r>
              <a:rPr dirty="0"/>
              <a:t>Australia is a signatory to the United Nations Convention which has meant that there has been a change in our laws. </a:t>
            </a:r>
          </a:p>
          <a:p>
            <a:pPr marL="285750" indent="-285750">
              <a:spcBef>
                <a:spcPts val="600"/>
              </a:spcBef>
              <a:buSzPct val="100000"/>
              <a:buFont typeface="Arial"/>
              <a:buChar char="•"/>
              <a:defRPr>
                <a:latin typeface="Arial"/>
                <a:ea typeface="Arial"/>
                <a:cs typeface="Arial"/>
                <a:sym typeface="Arial"/>
              </a:defRPr>
            </a:pPr>
            <a:r>
              <a:rPr dirty="0"/>
              <a:t>This has led to Disability Reform. Next slide will talk about this…..</a:t>
            </a:r>
          </a:p>
        </p:txBody>
      </p:sp>
    </p:spTree>
    <p:extLst>
      <p:ext uri="{BB962C8B-B14F-4D97-AF65-F5344CB8AC3E}">
        <p14:creationId xmlns:p14="http://schemas.microsoft.com/office/powerpoint/2010/main" val="79797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 name="Shape 444"/>
          <p:cNvSpPr>
            <a:spLocks noGrp="1" noRot="1" noChangeAspect="1"/>
          </p:cNvSpPr>
          <p:nvPr>
            <p:ph type="sldImg"/>
          </p:nvPr>
        </p:nvSpPr>
        <p:spPr>
          <a:prstGeom prst="rect">
            <a:avLst/>
          </a:prstGeom>
        </p:spPr>
        <p:txBody>
          <a:bodyPr/>
          <a:lstStyle/>
          <a:p>
            <a:endParaRPr/>
          </a:p>
        </p:txBody>
      </p:sp>
      <p:sp>
        <p:nvSpPr>
          <p:cNvPr id="445" name="Shape 445"/>
          <p:cNvSpPr>
            <a:spLocks noGrp="1"/>
          </p:cNvSpPr>
          <p:nvPr>
            <p:ph type="body" sz="quarter" idx="1"/>
          </p:nvPr>
        </p:nvSpPr>
        <p:spPr>
          <a:prstGeom prst="rect">
            <a:avLst/>
          </a:prstGeom>
        </p:spPr>
        <p:txBody>
          <a:bodyPr/>
          <a:lstStyle/>
          <a:p>
            <a:pPr>
              <a:defRPr strike="sngStrike">
                <a:solidFill>
                  <a:srgbClr val="FF0000"/>
                </a:solidFill>
              </a:defRPr>
            </a:pPr>
            <a:endParaRPr/>
          </a:p>
          <a:p>
            <a:pPr marL="171450" indent="-171450">
              <a:buSzPct val="100000"/>
              <a:buFont typeface="Arial"/>
              <a:buChar char="•"/>
              <a:defRPr>
                <a:latin typeface="Arial"/>
                <a:ea typeface="Arial"/>
                <a:cs typeface="Arial"/>
                <a:sym typeface="Arial"/>
              </a:defRPr>
            </a:pPr>
            <a:r>
              <a:t>Nationally there are a range of Policies to support a change in the way we think about and work with people who have a disability. These include:</a:t>
            </a:r>
          </a:p>
          <a:p>
            <a:pPr marL="628650" lvl="1" indent="-171450">
              <a:buSzPct val="100000"/>
              <a:buFont typeface="Arial"/>
              <a:buChar char="•"/>
              <a:defRPr>
                <a:latin typeface="Arial"/>
                <a:ea typeface="Arial"/>
                <a:cs typeface="Arial"/>
                <a:sym typeface="Arial"/>
              </a:defRPr>
            </a:pPr>
            <a:r>
              <a:t>National Disability Strategy</a:t>
            </a:r>
          </a:p>
          <a:p>
            <a:pPr marL="628650" lvl="1" indent="-171450">
              <a:buSzPct val="100000"/>
              <a:buFont typeface="Arial"/>
              <a:buChar char="•"/>
              <a:defRPr>
                <a:latin typeface="Arial"/>
                <a:ea typeface="Arial"/>
                <a:cs typeface="Arial"/>
                <a:sym typeface="Arial"/>
              </a:defRPr>
            </a:pPr>
            <a:r>
              <a:t>National Carers Strategy</a:t>
            </a:r>
          </a:p>
          <a:p>
            <a:pPr marL="628650" lvl="1" indent="-171450">
              <a:buSzPct val="100000"/>
              <a:buFont typeface="Arial"/>
              <a:buChar char="•"/>
              <a:defRPr>
                <a:latin typeface="Arial"/>
                <a:ea typeface="Arial"/>
                <a:cs typeface="Arial"/>
                <a:sym typeface="Arial"/>
              </a:defRPr>
            </a:pPr>
            <a:r>
              <a:t>NDIS</a:t>
            </a:r>
          </a:p>
          <a:p>
            <a:pPr marL="171450" indent="-171450">
              <a:buSzPct val="100000"/>
              <a:buFont typeface="Arial"/>
              <a:buChar char="•"/>
              <a:defRPr>
                <a:latin typeface="Arial"/>
                <a:ea typeface="Arial"/>
                <a:cs typeface="Arial"/>
                <a:sym typeface="Arial"/>
              </a:defRPr>
            </a:pPr>
            <a:endParaRPr/>
          </a:p>
          <a:p>
            <a:pPr marL="171450" indent="-171450">
              <a:buSzPct val="100000"/>
              <a:buFont typeface="Arial"/>
              <a:buChar char="•"/>
              <a:defRPr>
                <a:latin typeface="Arial"/>
                <a:ea typeface="Arial"/>
                <a:cs typeface="Arial"/>
                <a:sym typeface="Arial"/>
              </a:defRPr>
            </a:pPr>
            <a:r>
              <a:t>In 2014 in NSW the Disability Inclusion Act was passed, with a human –rights base. This has been a change from the previous disability legislation.</a:t>
            </a:r>
          </a:p>
          <a:p>
            <a:pPr>
              <a:defRPr sz="1400"/>
            </a:pPr>
            <a:endParaRPr/>
          </a:p>
        </p:txBody>
      </p:sp>
    </p:spTree>
    <p:extLst>
      <p:ext uri="{BB962C8B-B14F-4D97-AF65-F5344CB8AC3E}">
        <p14:creationId xmlns:p14="http://schemas.microsoft.com/office/powerpoint/2010/main" val="2871571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 name="Shape 451"/>
          <p:cNvSpPr>
            <a:spLocks noGrp="1" noRot="1" noChangeAspect="1"/>
          </p:cNvSpPr>
          <p:nvPr>
            <p:ph type="sldImg"/>
          </p:nvPr>
        </p:nvSpPr>
        <p:spPr>
          <a:prstGeom prst="rect">
            <a:avLst/>
          </a:prstGeom>
        </p:spPr>
        <p:txBody>
          <a:bodyPr/>
          <a:lstStyle/>
          <a:p>
            <a:endParaRPr/>
          </a:p>
        </p:txBody>
      </p:sp>
      <p:sp>
        <p:nvSpPr>
          <p:cNvPr id="452" name="Shape 452"/>
          <p:cNvSpPr>
            <a:spLocks noGrp="1"/>
          </p:cNvSpPr>
          <p:nvPr>
            <p:ph type="body" sz="quarter" idx="1"/>
          </p:nvPr>
        </p:nvSpPr>
        <p:spPr>
          <a:prstGeom prst="rect">
            <a:avLst/>
          </a:prstGeom>
        </p:spPr>
        <p:txBody>
          <a:bodyPr/>
          <a:lstStyle/>
          <a:p>
            <a:pPr marL="171450" indent="-171450">
              <a:spcBef>
                <a:spcPts val="600"/>
              </a:spcBef>
              <a:buSzPct val="100000"/>
              <a:buFont typeface="Arial"/>
              <a:buChar char="•"/>
              <a:defRPr>
                <a:latin typeface="Arial"/>
                <a:ea typeface="Arial"/>
                <a:cs typeface="Arial"/>
                <a:sym typeface="Arial"/>
              </a:defRPr>
            </a:pPr>
            <a:r>
              <a:t>NSW Health has developed  the Disability Inclusion Action Plan (DIAP), which underpins all disability work in  NSW hospitals and demonstrates  NSW Health commitment to The Act.</a:t>
            </a:r>
          </a:p>
          <a:p>
            <a:pPr marL="171450" indent="-171450">
              <a:spcBef>
                <a:spcPts val="600"/>
              </a:spcBef>
              <a:buSzPct val="100000"/>
              <a:buFont typeface="Arial"/>
              <a:buChar char="•"/>
              <a:defRPr>
                <a:latin typeface="Arial"/>
                <a:ea typeface="Arial"/>
                <a:cs typeface="Arial"/>
                <a:sym typeface="Arial"/>
              </a:defRPr>
            </a:pPr>
            <a:r>
              <a:t>The aim of the DIAP is to: </a:t>
            </a:r>
          </a:p>
          <a:p>
            <a:pPr marL="628650" lvl="1" indent="-171450">
              <a:spcBef>
                <a:spcPts val="600"/>
              </a:spcBef>
              <a:buSzPct val="80000"/>
              <a:buFont typeface="Arial"/>
              <a:buChar char="•"/>
              <a:defRPr>
                <a:latin typeface="Arial"/>
                <a:ea typeface="Arial"/>
                <a:cs typeface="Arial"/>
                <a:sym typeface="Arial"/>
              </a:defRPr>
            </a:pPr>
            <a:r>
              <a:t>Improve  to access to information, services and employment for people with disability</a:t>
            </a:r>
          </a:p>
          <a:p>
            <a:pPr marL="628650" lvl="1" indent="-171450">
              <a:spcBef>
                <a:spcPts val="600"/>
              </a:spcBef>
              <a:buSzPct val="80000"/>
              <a:buFont typeface="Arial"/>
              <a:buChar char="•"/>
              <a:defRPr>
                <a:latin typeface="Arial"/>
                <a:ea typeface="Arial"/>
                <a:cs typeface="Arial"/>
                <a:sym typeface="Arial"/>
              </a:defRPr>
            </a:pPr>
            <a:r>
              <a:t>Create  inclusive culture, organisations and communities</a:t>
            </a:r>
          </a:p>
        </p:txBody>
      </p:sp>
    </p:spTree>
    <p:extLst>
      <p:ext uri="{BB962C8B-B14F-4D97-AF65-F5344CB8AC3E}">
        <p14:creationId xmlns:p14="http://schemas.microsoft.com/office/powerpoint/2010/main" val="1673931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 name="Shape 456"/>
          <p:cNvSpPr>
            <a:spLocks noGrp="1" noRot="1" noChangeAspect="1"/>
          </p:cNvSpPr>
          <p:nvPr>
            <p:ph type="sldImg"/>
          </p:nvPr>
        </p:nvSpPr>
        <p:spPr>
          <a:prstGeom prst="rect">
            <a:avLst/>
          </a:prstGeom>
        </p:spPr>
        <p:txBody>
          <a:bodyPr/>
          <a:lstStyle/>
          <a:p>
            <a:endParaRPr/>
          </a:p>
        </p:txBody>
      </p:sp>
      <p:sp>
        <p:nvSpPr>
          <p:cNvPr id="457" name="Shape 457"/>
          <p:cNvSpPr>
            <a:spLocks noGrp="1"/>
          </p:cNvSpPr>
          <p:nvPr>
            <p:ph type="body" sz="quarter" idx="1"/>
          </p:nvPr>
        </p:nvSpPr>
        <p:spPr>
          <a:prstGeom prst="rect">
            <a:avLst/>
          </a:prstGeom>
        </p:spPr>
        <p:txBody>
          <a:bodyPr/>
          <a:lstStyle/>
          <a:p>
            <a:endParaRPr/>
          </a:p>
          <a:p>
            <a:pPr marL="171450" indent="-171450">
              <a:spcBef>
                <a:spcPts val="600"/>
              </a:spcBef>
              <a:buSzPct val="100000"/>
              <a:buFont typeface="Arial"/>
              <a:buChar char="•"/>
              <a:defRPr>
                <a:latin typeface="Arial"/>
                <a:ea typeface="Arial"/>
                <a:cs typeface="Arial"/>
                <a:sym typeface="Arial"/>
              </a:defRPr>
            </a:pPr>
            <a:r>
              <a:t>So, we need to consider why is it important to have this conversation? </a:t>
            </a:r>
          </a:p>
          <a:p>
            <a:pPr marL="171450" indent="-171450">
              <a:spcBef>
                <a:spcPts val="600"/>
              </a:spcBef>
              <a:buSzPct val="100000"/>
              <a:buFont typeface="Arial"/>
              <a:buChar char="•"/>
              <a:defRPr>
                <a:latin typeface="Arial"/>
                <a:ea typeface="Arial"/>
                <a:cs typeface="Arial"/>
                <a:sym typeface="Arial"/>
              </a:defRPr>
            </a:pPr>
            <a:r>
              <a:t>Current research  demonstrates these facts about  people with Intellectual Disability, and their health.</a:t>
            </a:r>
          </a:p>
          <a:p>
            <a:pPr marL="171450" indent="-171450">
              <a:spcBef>
                <a:spcPts val="600"/>
              </a:spcBef>
              <a:buSzPct val="100000"/>
              <a:buFont typeface="Arial"/>
              <a:buChar char="•"/>
              <a:defRPr>
                <a:latin typeface="Arial"/>
                <a:ea typeface="Arial"/>
                <a:cs typeface="Arial"/>
                <a:sym typeface="Arial"/>
              </a:defRPr>
            </a:pPr>
            <a:r>
              <a:t>People with Intellectual disability have negative experiences and poor health outcomes when they go to hospital. </a:t>
            </a:r>
          </a:p>
          <a:p>
            <a:pPr marL="171450" indent="-171450">
              <a:spcBef>
                <a:spcPts val="600"/>
              </a:spcBef>
              <a:buSzPct val="100000"/>
              <a:buFont typeface="Arial"/>
              <a:buChar char="•"/>
              <a:defRPr i="1">
                <a:solidFill>
                  <a:srgbClr val="FF0000"/>
                </a:solidFill>
                <a:latin typeface="Arial"/>
                <a:ea typeface="Arial"/>
                <a:cs typeface="Arial"/>
                <a:sym typeface="Arial"/>
              </a:defRPr>
            </a:pPr>
            <a:r>
              <a:t>If you have a short story that illustrates adverse outcome use it here. </a:t>
            </a:r>
          </a:p>
          <a:p>
            <a:pPr lvl="1" indent="0">
              <a:spcBef>
                <a:spcPts val="600"/>
              </a:spcBef>
              <a:defRPr i="1">
                <a:latin typeface="Arial"/>
                <a:ea typeface="Arial"/>
                <a:cs typeface="Arial"/>
                <a:sym typeface="Arial"/>
              </a:defRPr>
            </a:pPr>
            <a:r>
              <a:t>Evidence is available in the NDS Background Paper People with disability and hospitalisation: Challenges and opportunities in NSW, produced by the National Disability Services NSW in April 2014. </a:t>
            </a:r>
            <a:r>
              <a:rPr u="sng">
                <a:solidFill>
                  <a:srgbClr val="0563C1"/>
                </a:solidFill>
                <a:uFill>
                  <a:solidFill>
                    <a:srgbClr val="0563C1"/>
                  </a:solidFill>
                </a:uFill>
                <a:hlinkClick r:id="rId3"/>
              </a:rPr>
              <a:t>http://www.aci.health.nsw.gov.au/__data/assets/pdf_file/0007/307159/NSW_Hospitalisation_background_paper_final.pdf</a:t>
            </a:r>
            <a:r>
              <a:t> </a:t>
            </a:r>
          </a:p>
          <a:p>
            <a:pPr>
              <a:defRPr sz="1400"/>
            </a:pPr>
            <a:r>
              <a:t> </a:t>
            </a:r>
          </a:p>
        </p:txBody>
      </p:sp>
    </p:spTree>
    <p:extLst>
      <p:ext uri="{BB962C8B-B14F-4D97-AF65-F5344CB8AC3E}">
        <p14:creationId xmlns:p14="http://schemas.microsoft.com/office/powerpoint/2010/main" val="56348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 name="Shape 461"/>
          <p:cNvSpPr>
            <a:spLocks noGrp="1" noRot="1" noChangeAspect="1"/>
          </p:cNvSpPr>
          <p:nvPr>
            <p:ph type="sldImg"/>
          </p:nvPr>
        </p:nvSpPr>
        <p:spPr>
          <a:xfrm>
            <a:off x="381000" y="685800"/>
            <a:ext cx="6096000" cy="3429000"/>
          </a:xfrm>
          <a:prstGeom prst="rect">
            <a:avLst/>
          </a:prstGeom>
        </p:spPr>
        <p:txBody>
          <a:bodyPr/>
          <a:lstStyle/>
          <a:p>
            <a:endParaRPr/>
          </a:p>
        </p:txBody>
      </p:sp>
      <p:sp>
        <p:nvSpPr>
          <p:cNvPr id="462" name="Shape 462"/>
          <p:cNvSpPr>
            <a:spLocks noGrp="1"/>
          </p:cNvSpPr>
          <p:nvPr>
            <p:ph type="body" sz="quarter" idx="1"/>
          </p:nvPr>
        </p:nvSpPr>
        <p:spPr>
          <a:prstGeom prst="rect">
            <a:avLst/>
          </a:prstGeom>
        </p:spPr>
        <p:txBody>
          <a:bodyPr/>
          <a:lstStyle/>
          <a:p>
            <a:pPr>
              <a:spcBef>
                <a:spcPts val="600"/>
              </a:spcBef>
              <a:defRPr>
                <a:latin typeface="Arial"/>
                <a:ea typeface="Arial"/>
                <a:cs typeface="Arial"/>
                <a:sym typeface="Arial"/>
              </a:defRPr>
            </a:pPr>
            <a:r>
              <a:rPr dirty="0"/>
              <a:t>The NSW Ombudsman is required by legislation to regularly review all deaths of people with disability living in supported accommodation. </a:t>
            </a:r>
          </a:p>
          <a:p>
            <a:pPr marL="171450" indent="-171450">
              <a:spcBef>
                <a:spcPts val="600"/>
              </a:spcBef>
              <a:buSzPct val="100000"/>
              <a:buFont typeface="Arial"/>
              <a:buChar char="•"/>
              <a:defRPr>
                <a:latin typeface="Arial"/>
                <a:ea typeface="Arial"/>
                <a:cs typeface="Arial"/>
                <a:sym typeface="Arial"/>
              </a:defRPr>
            </a:pPr>
            <a:r>
              <a:rPr dirty="0"/>
              <a:t>The most recent review of reportable deaths, of the </a:t>
            </a:r>
            <a:r>
              <a:rPr lang="en-GB" dirty="0"/>
              <a:t>494</a:t>
            </a:r>
            <a:r>
              <a:rPr dirty="0"/>
              <a:t> people who died, identified these statistics.</a:t>
            </a:r>
          </a:p>
          <a:p>
            <a:pPr marL="171450" indent="-171450">
              <a:spcBef>
                <a:spcPts val="600"/>
              </a:spcBef>
              <a:buSzPct val="100000"/>
              <a:buFont typeface="Arial"/>
              <a:buChar char="•"/>
              <a:defRPr>
                <a:latin typeface="Arial"/>
                <a:ea typeface="Arial"/>
                <a:cs typeface="Arial"/>
                <a:sym typeface="Arial"/>
              </a:defRPr>
            </a:pPr>
            <a:r>
              <a:rPr dirty="0"/>
              <a:t>There were many recommendations for addressing some of the issues identified, and the A2D Together Folder has met some of these recommendations.</a:t>
            </a:r>
          </a:p>
          <a:p>
            <a:pPr marL="171450" indent="-171450">
              <a:spcBef>
                <a:spcPts val="600"/>
              </a:spcBef>
              <a:buSzPct val="100000"/>
              <a:buFont typeface="Arial"/>
              <a:buChar char="•"/>
              <a:defRPr>
                <a:latin typeface="Arial"/>
                <a:ea typeface="Arial"/>
                <a:cs typeface="Arial"/>
                <a:sym typeface="Arial"/>
              </a:defRPr>
            </a:pPr>
            <a:r>
              <a:rPr dirty="0"/>
              <a:t>These findings are also supported by research conducted by Professor </a:t>
            </a:r>
            <a:r>
              <a:rPr dirty="0" err="1"/>
              <a:t>Trollor</a:t>
            </a:r>
            <a:r>
              <a:rPr dirty="0"/>
              <a:t> at the UNSW ( </a:t>
            </a:r>
            <a:r>
              <a:rPr b="1" u="sng" dirty="0">
                <a:solidFill>
                  <a:srgbClr val="0563C1"/>
                </a:solidFill>
                <a:uFill>
                  <a:solidFill>
                    <a:srgbClr val="0563C1"/>
                  </a:solidFill>
                </a:uFill>
                <a:latin typeface="Merriweather"/>
                <a:ea typeface="Merriweather"/>
                <a:cs typeface="Merriweather"/>
                <a:sym typeface="Merriweather"/>
                <a:hlinkClick r:id="rId3"/>
              </a:rPr>
              <a:t>BMJ Open (2017: Vol 7, Issue 2.) </a:t>
            </a:r>
          </a:p>
        </p:txBody>
      </p:sp>
    </p:spTree>
    <p:extLst>
      <p:ext uri="{BB962C8B-B14F-4D97-AF65-F5344CB8AC3E}">
        <p14:creationId xmlns:p14="http://schemas.microsoft.com/office/powerpoint/2010/main" val="2906616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 name="Shape 466"/>
          <p:cNvSpPr>
            <a:spLocks noGrp="1" noRot="1" noChangeAspect="1"/>
          </p:cNvSpPr>
          <p:nvPr>
            <p:ph type="sldImg"/>
          </p:nvPr>
        </p:nvSpPr>
        <p:spPr>
          <a:xfrm>
            <a:off x="381000" y="685800"/>
            <a:ext cx="6096000" cy="3429000"/>
          </a:xfrm>
          <a:prstGeom prst="rect">
            <a:avLst/>
          </a:prstGeom>
        </p:spPr>
        <p:txBody>
          <a:bodyPr/>
          <a:lstStyle/>
          <a:p>
            <a:endParaRPr/>
          </a:p>
        </p:txBody>
      </p:sp>
      <p:sp>
        <p:nvSpPr>
          <p:cNvPr id="467" name="Shape 467"/>
          <p:cNvSpPr>
            <a:spLocks noGrp="1"/>
          </p:cNvSpPr>
          <p:nvPr>
            <p:ph type="body" sz="quarter" idx="1"/>
          </p:nvPr>
        </p:nvSpPr>
        <p:spPr>
          <a:prstGeom prst="rect">
            <a:avLst/>
          </a:prstGeom>
        </p:spPr>
        <p:txBody>
          <a:bodyPr/>
          <a:lstStyle/>
          <a:p>
            <a:endParaRPr dirty="0"/>
          </a:p>
          <a:p>
            <a:pPr marL="171450" indent="-171450">
              <a:spcBef>
                <a:spcPts val="600"/>
              </a:spcBef>
              <a:buSzPct val="100000"/>
              <a:buFont typeface="Arial"/>
              <a:buChar char="•"/>
              <a:defRPr>
                <a:latin typeface="Arial"/>
                <a:ea typeface="Arial"/>
                <a:cs typeface="Arial"/>
                <a:sym typeface="Arial"/>
              </a:defRPr>
            </a:pPr>
            <a:r>
              <a:rPr dirty="0"/>
              <a:t>The Ombudsman's Review identified these as the 5 leading causes of death. </a:t>
            </a:r>
            <a:r>
              <a:rPr u="sng" dirty="0">
                <a:solidFill>
                  <a:srgbClr val="0563C1"/>
                </a:solidFill>
                <a:uFill>
                  <a:solidFill>
                    <a:srgbClr val="0563C1"/>
                  </a:solidFill>
                </a:uFill>
                <a:hlinkClick r:id="rId3"/>
              </a:rPr>
              <a:t>https://www.ombo.nsw.gov.au/news-and-publications/publications/annual-reports/reviewable-deaths-vol-1/report-of-reviewable-deaths-in-2012-and-2013-volume-2-deaths-of-people-with-disabilities-in-care</a:t>
            </a:r>
            <a:r>
              <a:rPr dirty="0"/>
              <a:t> </a:t>
            </a:r>
          </a:p>
          <a:p>
            <a:pPr marL="171450" indent="-171450">
              <a:spcBef>
                <a:spcPts val="600"/>
              </a:spcBef>
              <a:buSzPct val="100000"/>
              <a:buFont typeface="Arial"/>
              <a:buChar char="•"/>
              <a:defRPr>
                <a:latin typeface="Arial"/>
                <a:ea typeface="Arial"/>
                <a:cs typeface="Arial"/>
                <a:sym typeface="Arial"/>
              </a:defRPr>
            </a:pPr>
            <a:r>
              <a:rPr dirty="0"/>
              <a:t>Some of these preventable deaths reflect the low levels of screening  e.g. for breast and cervical cancer.</a:t>
            </a:r>
          </a:p>
          <a:p>
            <a:pPr marL="171450" indent="-171450">
              <a:spcBef>
                <a:spcPts val="600"/>
              </a:spcBef>
              <a:buSzPct val="100000"/>
              <a:buFont typeface="Arial"/>
              <a:buChar char="•"/>
              <a:defRPr>
                <a:latin typeface="Arial"/>
                <a:ea typeface="Arial"/>
                <a:cs typeface="Arial"/>
                <a:sym typeface="Arial"/>
              </a:defRPr>
            </a:pPr>
            <a:r>
              <a:rPr dirty="0"/>
              <a:t>In our experience in this Local Health District, choking is a very common risk for many of the residents of group homes.</a:t>
            </a:r>
          </a:p>
          <a:p>
            <a:pPr marL="171450" indent="-171450">
              <a:spcBef>
                <a:spcPts val="600"/>
              </a:spcBef>
              <a:buSzPct val="100000"/>
              <a:buFont typeface="Arial"/>
              <a:buChar char="•"/>
              <a:defRPr>
                <a:latin typeface="Arial"/>
                <a:ea typeface="Arial"/>
                <a:cs typeface="Arial"/>
                <a:sym typeface="Arial"/>
              </a:defRPr>
            </a:pPr>
            <a:r>
              <a:rPr dirty="0"/>
              <a:t>Many of the residents have meal management plans to help ensure their safety.</a:t>
            </a:r>
          </a:p>
        </p:txBody>
      </p:sp>
    </p:spTree>
    <p:extLst>
      <p:ext uri="{BB962C8B-B14F-4D97-AF65-F5344CB8AC3E}">
        <p14:creationId xmlns:p14="http://schemas.microsoft.com/office/powerpoint/2010/main" val="4027563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92"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93"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01" name="Title Text"/>
          <p:cNvSpPr txBox="1">
            <a:spLocks noGrp="1"/>
          </p:cNvSpPr>
          <p:nvPr>
            <p:ph type="title"/>
          </p:nvPr>
        </p:nvSpPr>
        <p:spPr>
          <a:prstGeom prst="rect">
            <a:avLst/>
          </a:prstGeom>
        </p:spPr>
        <p:txBody>
          <a:bodyPr/>
          <a:lstStyle/>
          <a:p>
            <a:r>
              <a:t>Title Text</a:t>
            </a:r>
          </a:p>
        </p:txBody>
      </p:sp>
      <p:sp>
        <p:nvSpPr>
          <p:cNvPr id="10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10"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111"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119" name="Title Text"/>
          <p:cNvSpPr txBox="1">
            <a:spLocks noGrp="1"/>
          </p:cNvSpPr>
          <p:nvPr>
            <p:ph type="title"/>
          </p:nvPr>
        </p:nvSpPr>
        <p:spPr>
          <a:prstGeom prst="rect">
            <a:avLst/>
          </a:prstGeom>
        </p:spPr>
        <p:txBody>
          <a:bodyPr/>
          <a:lstStyle/>
          <a:p>
            <a:r>
              <a:t>Title Text</a:t>
            </a:r>
          </a:p>
        </p:txBody>
      </p:sp>
      <p:sp>
        <p:nvSpPr>
          <p:cNvPr id="120"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128"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129"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130" name="Text Placeholder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1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138" name="Title Text"/>
          <p:cNvSpPr txBox="1">
            <a:spLocks noGrp="1"/>
          </p:cNvSpPr>
          <p:nvPr>
            <p:ph type="title"/>
          </p:nvPr>
        </p:nvSpPr>
        <p:spPr>
          <a:prstGeom prst="rect">
            <a:avLst/>
          </a:prstGeom>
        </p:spPr>
        <p:txBody>
          <a:bodyPr/>
          <a:lstStyle/>
          <a:p>
            <a:r>
              <a:t>Title Text</a:t>
            </a:r>
          </a:p>
        </p:txBody>
      </p:sp>
      <p:sp>
        <p:nvSpPr>
          <p:cNvPr id="13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153"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154"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155" name="Text Placeholder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1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163"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164"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165"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1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73"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74"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82" name="Title Text"/>
          <p:cNvSpPr txBox="1">
            <a:spLocks noGrp="1"/>
          </p:cNvSpPr>
          <p:nvPr>
            <p:ph type="title"/>
          </p:nvPr>
        </p:nvSpPr>
        <p:spPr>
          <a:prstGeom prst="rect">
            <a:avLst/>
          </a:prstGeom>
        </p:spPr>
        <p:txBody>
          <a:bodyPr/>
          <a:lstStyle/>
          <a:p>
            <a:r>
              <a:t>Title Text</a:t>
            </a:r>
          </a:p>
        </p:txBody>
      </p:sp>
      <p:sp>
        <p:nvSpPr>
          <p:cNvPr id="18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91"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192"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9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200" name="Title Text"/>
          <p:cNvSpPr txBox="1">
            <a:spLocks noGrp="1"/>
          </p:cNvSpPr>
          <p:nvPr>
            <p:ph type="title"/>
          </p:nvPr>
        </p:nvSpPr>
        <p:spPr>
          <a:prstGeom prst="rect">
            <a:avLst/>
          </a:prstGeom>
        </p:spPr>
        <p:txBody>
          <a:bodyPr/>
          <a:lstStyle/>
          <a:p>
            <a:r>
              <a:t>Title Text</a:t>
            </a:r>
          </a:p>
        </p:txBody>
      </p:sp>
      <p:sp>
        <p:nvSpPr>
          <p:cNvPr id="201"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0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209"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210"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211" name="Text Placeholder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2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219" name="Title Text"/>
          <p:cNvSpPr txBox="1">
            <a:spLocks noGrp="1"/>
          </p:cNvSpPr>
          <p:nvPr>
            <p:ph type="title"/>
          </p:nvPr>
        </p:nvSpPr>
        <p:spPr>
          <a:prstGeom prst="rect">
            <a:avLst/>
          </a:prstGeom>
        </p:spPr>
        <p:txBody>
          <a:bodyPr/>
          <a:lstStyle/>
          <a:p>
            <a:r>
              <a:t>Title Text</a:t>
            </a:r>
          </a:p>
        </p:txBody>
      </p:sp>
      <p:sp>
        <p:nvSpPr>
          <p:cNvPr id="22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234"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235"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236" name="Text Placeholder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2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244"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245"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246"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2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254"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255"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2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63" name="Title Text"/>
          <p:cNvSpPr txBox="1">
            <a:spLocks noGrp="1"/>
          </p:cNvSpPr>
          <p:nvPr>
            <p:ph type="title"/>
          </p:nvPr>
        </p:nvSpPr>
        <p:spPr>
          <a:prstGeom prst="rect">
            <a:avLst/>
          </a:prstGeom>
        </p:spPr>
        <p:txBody>
          <a:bodyPr/>
          <a:lstStyle/>
          <a:p>
            <a:r>
              <a:t>Title Text</a:t>
            </a:r>
          </a:p>
        </p:txBody>
      </p:sp>
      <p:sp>
        <p:nvSpPr>
          <p:cNvPr id="264"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72"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273"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2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281" name="Title Text"/>
          <p:cNvSpPr txBox="1">
            <a:spLocks noGrp="1"/>
          </p:cNvSpPr>
          <p:nvPr>
            <p:ph type="title"/>
          </p:nvPr>
        </p:nvSpPr>
        <p:spPr>
          <a:prstGeom prst="rect">
            <a:avLst/>
          </a:prstGeom>
        </p:spPr>
        <p:txBody>
          <a:bodyPr/>
          <a:lstStyle/>
          <a:p>
            <a:r>
              <a:t>Title Text</a:t>
            </a:r>
          </a:p>
        </p:txBody>
      </p:sp>
      <p:sp>
        <p:nvSpPr>
          <p:cNvPr id="282"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290"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291"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292" name="Text Placeholder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29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300" name="Title Text"/>
          <p:cNvSpPr txBox="1">
            <a:spLocks noGrp="1"/>
          </p:cNvSpPr>
          <p:nvPr>
            <p:ph type="title"/>
          </p:nvPr>
        </p:nvSpPr>
        <p:spPr>
          <a:prstGeom prst="rect">
            <a:avLst/>
          </a:prstGeom>
        </p:spPr>
        <p:txBody>
          <a:bodyPr/>
          <a:lstStyle/>
          <a:p>
            <a:r>
              <a:t>Title Text</a:t>
            </a:r>
          </a:p>
        </p:txBody>
      </p:sp>
      <p:sp>
        <p:nvSpPr>
          <p:cNvPr id="3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3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315"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316"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317" name="Text Placeholder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31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325"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326"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327"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3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335"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336"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337" name="Slide Number"/>
          <p:cNvSpPr txBox="1">
            <a:spLocks noGrp="1"/>
          </p:cNvSpPr>
          <p:nvPr>
            <p:ph type="sldNum" sz="quarter" idx="2"/>
          </p:nvPr>
        </p:nvSpPr>
        <p:spPr>
          <a:xfrm>
            <a:off x="11095176" y="6414792"/>
            <a:ext cx="258624" cy="248306"/>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344" name="Title Text"/>
          <p:cNvSpPr txBox="1">
            <a:spLocks noGrp="1"/>
          </p:cNvSpPr>
          <p:nvPr>
            <p:ph type="title"/>
          </p:nvPr>
        </p:nvSpPr>
        <p:spPr>
          <a:xfrm>
            <a:off x="838200" y="365128"/>
            <a:ext cx="10515600" cy="1325564"/>
          </a:xfrm>
          <a:prstGeom prst="rect">
            <a:avLst/>
          </a:prstGeom>
        </p:spPr>
        <p:txBody>
          <a:bodyPr/>
          <a:lstStyle/>
          <a:p>
            <a:r>
              <a:t>Title Text</a:t>
            </a:r>
          </a:p>
        </p:txBody>
      </p:sp>
      <p:sp>
        <p:nvSpPr>
          <p:cNvPr id="345"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46" name="Slide Number"/>
          <p:cNvSpPr txBox="1">
            <a:spLocks noGrp="1"/>
          </p:cNvSpPr>
          <p:nvPr>
            <p:ph type="sldNum" sz="quarter" idx="2"/>
          </p:nvPr>
        </p:nvSpPr>
        <p:spPr>
          <a:xfrm>
            <a:off x="11095176" y="6414792"/>
            <a:ext cx="258624" cy="248306"/>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53" name="Title Text"/>
          <p:cNvSpPr txBox="1">
            <a:spLocks noGrp="1"/>
          </p:cNvSpPr>
          <p:nvPr>
            <p:ph type="title"/>
          </p:nvPr>
        </p:nvSpPr>
        <p:spPr>
          <a:xfrm>
            <a:off x="831850" y="1709770"/>
            <a:ext cx="10515601" cy="2852737"/>
          </a:xfrm>
          <a:prstGeom prst="rect">
            <a:avLst/>
          </a:prstGeom>
        </p:spPr>
        <p:txBody>
          <a:bodyPr anchor="b"/>
          <a:lstStyle>
            <a:lvl1pPr>
              <a:defRPr sz="6000"/>
            </a:lvl1pPr>
          </a:lstStyle>
          <a:p>
            <a:r>
              <a:t>Title Text</a:t>
            </a:r>
          </a:p>
        </p:txBody>
      </p:sp>
      <p:sp>
        <p:nvSpPr>
          <p:cNvPr id="354" name="Body Level One…"/>
          <p:cNvSpPr txBox="1">
            <a:spLocks noGrp="1"/>
          </p:cNvSpPr>
          <p:nvPr>
            <p:ph type="body" sz="quarter" idx="1"/>
          </p:nvPr>
        </p:nvSpPr>
        <p:spPr>
          <a:xfrm>
            <a:off x="831850" y="4589495"/>
            <a:ext cx="10515601"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55" name="Slide Number"/>
          <p:cNvSpPr txBox="1">
            <a:spLocks noGrp="1"/>
          </p:cNvSpPr>
          <p:nvPr>
            <p:ph type="sldNum" sz="quarter" idx="2"/>
          </p:nvPr>
        </p:nvSpPr>
        <p:spPr>
          <a:xfrm>
            <a:off x="11095176" y="6414792"/>
            <a:ext cx="258624" cy="248306"/>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62" name="Title Text"/>
          <p:cNvSpPr txBox="1">
            <a:spLocks noGrp="1"/>
          </p:cNvSpPr>
          <p:nvPr>
            <p:ph type="title"/>
          </p:nvPr>
        </p:nvSpPr>
        <p:spPr>
          <a:xfrm>
            <a:off x="838200" y="365128"/>
            <a:ext cx="10515600" cy="1325564"/>
          </a:xfrm>
          <a:prstGeom prst="rect">
            <a:avLst/>
          </a:prstGeom>
        </p:spPr>
        <p:txBody>
          <a:bodyPr/>
          <a:lstStyle/>
          <a:p>
            <a:r>
              <a:t>Title Text</a:t>
            </a:r>
          </a:p>
        </p:txBody>
      </p:sp>
      <p:sp>
        <p:nvSpPr>
          <p:cNvPr id="363"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64" name="Slide Number"/>
          <p:cNvSpPr txBox="1">
            <a:spLocks noGrp="1"/>
          </p:cNvSpPr>
          <p:nvPr>
            <p:ph type="sldNum" sz="quarter" idx="2"/>
          </p:nvPr>
        </p:nvSpPr>
        <p:spPr>
          <a:xfrm>
            <a:off x="11095176" y="6414792"/>
            <a:ext cx="258624" cy="248306"/>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371" name="Title Text"/>
          <p:cNvSpPr txBox="1">
            <a:spLocks noGrp="1"/>
          </p:cNvSpPr>
          <p:nvPr>
            <p:ph type="title"/>
          </p:nvPr>
        </p:nvSpPr>
        <p:spPr>
          <a:xfrm>
            <a:off x="839787" y="365128"/>
            <a:ext cx="10515601" cy="1325564"/>
          </a:xfrm>
          <a:prstGeom prst="rect">
            <a:avLst/>
          </a:prstGeom>
        </p:spPr>
        <p:txBody>
          <a:bodyPr/>
          <a:lstStyle/>
          <a:p>
            <a:r>
              <a:t>Title Text</a:t>
            </a:r>
          </a:p>
        </p:txBody>
      </p:sp>
      <p:sp>
        <p:nvSpPr>
          <p:cNvPr id="372" name="Body Level One…"/>
          <p:cNvSpPr txBox="1">
            <a:spLocks noGrp="1"/>
          </p:cNvSpPr>
          <p:nvPr>
            <p:ph type="body" sz="quarter" idx="1"/>
          </p:nvPr>
        </p:nvSpPr>
        <p:spPr>
          <a:xfrm>
            <a:off x="839788"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373" name="Text Placeholder 4"/>
          <p:cNvSpPr>
            <a:spLocks noGrp="1"/>
          </p:cNvSpPr>
          <p:nvPr>
            <p:ph type="body" sz="quarter" idx="21"/>
          </p:nvPr>
        </p:nvSpPr>
        <p:spPr>
          <a:xfrm>
            <a:off x="6172203" y="1681163"/>
            <a:ext cx="5183188" cy="823913"/>
          </a:xfrm>
          <a:prstGeom prst="rect">
            <a:avLst/>
          </a:prstGeom>
        </p:spPr>
        <p:txBody>
          <a:bodyPr anchor="b"/>
          <a:lstStyle/>
          <a:p>
            <a:pPr marL="0" indent="0">
              <a:buSzTx/>
              <a:buFontTx/>
              <a:buNone/>
              <a:defRPr sz="2400" b="1"/>
            </a:pPr>
            <a:endParaRPr/>
          </a:p>
        </p:txBody>
      </p:sp>
      <p:sp>
        <p:nvSpPr>
          <p:cNvPr id="374" name="Slide Number"/>
          <p:cNvSpPr txBox="1">
            <a:spLocks noGrp="1"/>
          </p:cNvSpPr>
          <p:nvPr>
            <p:ph type="sldNum" sz="quarter" idx="2"/>
          </p:nvPr>
        </p:nvSpPr>
        <p:spPr>
          <a:xfrm>
            <a:off x="11095176" y="6414792"/>
            <a:ext cx="258624" cy="248306"/>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381" name="Title Text"/>
          <p:cNvSpPr txBox="1">
            <a:spLocks noGrp="1"/>
          </p:cNvSpPr>
          <p:nvPr>
            <p:ph type="title"/>
          </p:nvPr>
        </p:nvSpPr>
        <p:spPr>
          <a:xfrm>
            <a:off x="838200" y="365128"/>
            <a:ext cx="10515600" cy="1325564"/>
          </a:xfrm>
          <a:prstGeom prst="rect">
            <a:avLst/>
          </a:prstGeom>
        </p:spPr>
        <p:txBody>
          <a:bodyPr/>
          <a:lstStyle/>
          <a:p>
            <a:r>
              <a:t>Title Text</a:t>
            </a:r>
          </a:p>
        </p:txBody>
      </p:sp>
      <p:sp>
        <p:nvSpPr>
          <p:cNvPr id="382" name="Slide Number"/>
          <p:cNvSpPr txBox="1">
            <a:spLocks noGrp="1"/>
          </p:cNvSpPr>
          <p:nvPr>
            <p:ph type="sldNum" sz="quarter" idx="2"/>
          </p:nvPr>
        </p:nvSpPr>
        <p:spPr>
          <a:xfrm>
            <a:off x="11095176" y="6414792"/>
            <a:ext cx="258624" cy="248306"/>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389" name="Slide Number"/>
          <p:cNvSpPr txBox="1">
            <a:spLocks noGrp="1"/>
          </p:cNvSpPr>
          <p:nvPr>
            <p:ph type="sldNum" sz="quarter" idx="2"/>
          </p:nvPr>
        </p:nvSpPr>
        <p:spPr>
          <a:xfrm>
            <a:off x="11095176" y="6414792"/>
            <a:ext cx="258624" cy="248306"/>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396"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397" name="Body Level One…"/>
          <p:cNvSpPr txBox="1">
            <a:spLocks noGrp="1"/>
          </p:cNvSpPr>
          <p:nvPr>
            <p:ph type="body" sz="half" idx="1"/>
          </p:nvPr>
        </p:nvSpPr>
        <p:spPr>
          <a:xfrm>
            <a:off x="5183187" y="987456"/>
            <a:ext cx="6172201" cy="4873626"/>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398" name="Text Placeholder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399" name="Slide Number"/>
          <p:cNvSpPr txBox="1">
            <a:spLocks noGrp="1"/>
          </p:cNvSpPr>
          <p:nvPr>
            <p:ph type="sldNum" sz="quarter" idx="2"/>
          </p:nvPr>
        </p:nvSpPr>
        <p:spPr>
          <a:xfrm>
            <a:off x="11095176" y="6414792"/>
            <a:ext cx="258624" cy="248306"/>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406"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407" name="Picture Placeholder 2"/>
          <p:cNvSpPr>
            <a:spLocks noGrp="1"/>
          </p:cNvSpPr>
          <p:nvPr>
            <p:ph type="pic" sz="half" idx="21"/>
          </p:nvPr>
        </p:nvSpPr>
        <p:spPr>
          <a:xfrm>
            <a:off x="5183187" y="987456"/>
            <a:ext cx="6172201" cy="4873626"/>
          </a:xfrm>
          <a:prstGeom prst="rect">
            <a:avLst/>
          </a:prstGeom>
        </p:spPr>
        <p:txBody>
          <a:bodyPr lIns="91439" rIns="91439">
            <a:noAutofit/>
          </a:bodyPr>
          <a:lstStyle/>
          <a:p>
            <a:endParaRPr/>
          </a:p>
        </p:txBody>
      </p:sp>
      <p:sp>
        <p:nvSpPr>
          <p:cNvPr id="408"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409" name="Slide Number"/>
          <p:cNvSpPr txBox="1">
            <a:spLocks noGrp="1"/>
          </p:cNvSpPr>
          <p:nvPr>
            <p:ph type="sldNum" sz="quarter" idx="2"/>
          </p:nvPr>
        </p:nvSpPr>
        <p:spPr>
          <a:xfrm>
            <a:off x="11095176" y="6414792"/>
            <a:ext cx="258624" cy="248306"/>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7.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idhealtheducation.edu.au/" TargetMode="External"/><Relationship Id="rId2" Type="http://schemas.openxmlformats.org/officeDocument/2006/relationships/image" Target="../media/image2.gif"/><Relationship Id="rId1" Type="http://schemas.openxmlformats.org/officeDocument/2006/relationships/slideLayout" Target="../slideLayouts/slideLayout38.xml"/><Relationship Id="rId5" Type="http://schemas.openxmlformats.org/officeDocument/2006/relationships/hyperlink" Target="https://www1.health.gov.au/internet/main/publishing.nsf/Content/national-roadmap-for-improving-the-health-of-Australians-with-intellectual-disability" TargetMode="External"/><Relationship Id="rId4" Type="http://schemas.openxmlformats.org/officeDocument/2006/relationships/hyperlink" Target="https://aci.health.nsw.gov.au/resources/intellectual-disability/id-essentials/hom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418" name="Title 1"/>
          <p:cNvSpPr txBox="1">
            <a:spLocks noGrp="1"/>
          </p:cNvSpPr>
          <p:nvPr>
            <p:ph type="ctrTitle"/>
          </p:nvPr>
        </p:nvSpPr>
        <p:spPr>
          <a:xfrm>
            <a:off x="1516250" y="2975673"/>
            <a:ext cx="9144001" cy="2076775"/>
          </a:xfrm>
          <a:prstGeom prst="rect">
            <a:avLst/>
          </a:prstGeom>
        </p:spPr>
        <p:txBody>
          <a:bodyPr>
            <a:normAutofit fontScale="90000"/>
          </a:bodyPr>
          <a:lstStyle/>
          <a:p>
            <a:pPr defTabSz="365760">
              <a:defRPr sz="2160">
                <a:solidFill>
                  <a:srgbClr val="002663"/>
                </a:solidFill>
              </a:defRPr>
            </a:pPr>
            <a:br/>
            <a:br/>
            <a:br/>
            <a:br/>
            <a:br/>
            <a:r>
              <a:rPr>
                <a:solidFill>
                  <a:srgbClr val="000000"/>
                </a:solidFill>
              </a:rPr>
              <a:t>Admission2Discharge Together </a:t>
            </a:r>
            <a:br>
              <a:rPr>
                <a:solidFill>
                  <a:srgbClr val="000000"/>
                </a:solidFill>
              </a:rPr>
            </a:br>
            <a:endParaRPr>
              <a:solidFill>
                <a:srgbClr val="000000"/>
              </a:solidFill>
            </a:endParaRPr>
          </a:p>
        </p:txBody>
      </p:sp>
      <p:sp>
        <p:nvSpPr>
          <p:cNvPr id="419" name="Subtitle 2"/>
          <p:cNvSpPr txBox="1">
            <a:spLocks noGrp="1"/>
          </p:cNvSpPr>
          <p:nvPr>
            <p:ph type="subTitle" sz="quarter" idx="1"/>
          </p:nvPr>
        </p:nvSpPr>
        <p:spPr>
          <a:xfrm>
            <a:off x="1523999" y="4919240"/>
            <a:ext cx="9543393" cy="1620456"/>
          </a:xfrm>
          <a:prstGeom prst="rect">
            <a:avLst/>
          </a:prstGeom>
        </p:spPr>
        <p:txBody>
          <a:bodyPr/>
          <a:lstStyle>
            <a:lvl1pPr>
              <a:defRPr sz="3000"/>
            </a:lvl1pPr>
          </a:lstStyle>
          <a:p>
            <a:r>
              <a:t>Improving the hospital journey for people with Disability</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469" name="Rectangle 4"/>
          <p:cNvSpPr txBox="1"/>
          <p:nvPr/>
        </p:nvSpPr>
        <p:spPr>
          <a:xfrm>
            <a:off x="541589" y="1665682"/>
            <a:ext cx="10830967" cy="25402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457200" indent="-457200">
              <a:spcBef>
                <a:spcPts val="600"/>
              </a:spcBef>
              <a:buSzPct val="100000"/>
              <a:buFont typeface="Arial"/>
              <a:buChar char="•"/>
              <a:defRPr sz="3200"/>
            </a:pPr>
            <a:r>
              <a:t>Multiple risk factors include:</a:t>
            </a:r>
          </a:p>
          <a:p>
            <a:pPr marL="1257300" lvl="2" indent="-342900">
              <a:spcBef>
                <a:spcPts val="600"/>
              </a:spcBef>
              <a:buSzPct val="100000"/>
              <a:buFont typeface="Arial"/>
              <a:buChar char="•"/>
              <a:defRPr sz="2800"/>
            </a:pPr>
            <a:r>
              <a:t>swallowing difficulties</a:t>
            </a:r>
          </a:p>
          <a:p>
            <a:pPr marL="1257300" lvl="2" indent="-342900">
              <a:spcBef>
                <a:spcPts val="600"/>
              </a:spcBef>
              <a:buSzPct val="100000"/>
              <a:buFont typeface="Arial"/>
              <a:buChar char="•"/>
              <a:defRPr sz="2800"/>
            </a:pPr>
            <a:r>
              <a:t>reliance on others for assistance with meals</a:t>
            </a:r>
          </a:p>
          <a:p>
            <a:pPr marL="1257300" lvl="2" indent="-342900">
              <a:spcBef>
                <a:spcPts val="600"/>
              </a:spcBef>
              <a:buSzPct val="100000"/>
              <a:buFont typeface="Arial"/>
              <a:buChar char="•"/>
              <a:defRPr sz="2800"/>
            </a:pPr>
            <a:r>
              <a:t>mobility problems </a:t>
            </a:r>
          </a:p>
        </p:txBody>
      </p:sp>
      <p:sp>
        <p:nvSpPr>
          <p:cNvPr id="470" name="Title 1"/>
          <p:cNvSpPr txBox="1">
            <a:spLocks noGrp="1"/>
          </p:cNvSpPr>
          <p:nvPr>
            <p:ph type="title"/>
          </p:nvPr>
        </p:nvSpPr>
        <p:spPr>
          <a:prstGeom prst="rect">
            <a:avLst/>
          </a:prstGeom>
        </p:spPr>
        <p:txBody>
          <a:bodyPr/>
          <a:lstStyle>
            <a:lvl1pPr algn="ctr"/>
          </a:lstStyle>
          <a:p>
            <a:r>
              <a:t>Respiratory Diseases </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474" name="Title 1"/>
          <p:cNvSpPr txBox="1">
            <a:spLocks noGrp="1"/>
          </p:cNvSpPr>
          <p:nvPr>
            <p:ph type="title"/>
          </p:nvPr>
        </p:nvSpPr>
        <p:spPr>
          <a:prstGeom prst="rect">
            <a:avLst/>
          </a:prstGeom>
        </p:spPr>
        <p:txBody>
          <a:bodyPr/>
          <a:lstStyle>
            <a:lvl1pPr algn="ctr"/>
          </a:lstStyle>
          <a:p>
            <a:r>
              <a:t> Other factors impacting quality patient care</a:t>
            </a:r>
          </a:p>
        </p:txBody>
      </p:sp>
      <p:sp>
        <p:nvSpPr>
          <p:cNvPr id="475" name="Content Placeholder 2"/>
          <p:cNvSpPr txBox="1">
            <a:spLocks noGrp="1"/>
          </p:cNvSpPr>
          <p:nvPr>
            <p:ph type="body" idx="1"/>
          </p:nvPr>
        </p:nvSpPr>
        <p:spPr>
          <a:prstGeom prst="rect">
            <a:avLst/>
          </a:prstGeom>
        </p:spPr>
        <p:txBody>
          <a:bodyPr/>
          <a:lstStyle/>
          <a:p>
            <a:pPr>
              <a:buSzPct val="80000"/>
            </a:pPr>
            <a:r>
              <a:t>Limited knowledge of the rights of the person</a:t>
            </a:r>
          </a:p>
          <a:p>
            <a:pPr>
              <a:buSzPct val="80000"/>
            </a:pPr>
            <a:r>
              <a:t>Limited understanding of person’s specific needs </a:t>
            </a:r>
          </a:p>
          <a:p>
            <a:pPr>
              <a:buSzPct val="80000"/>
            </a:pPr>
            <a:r>
              <a:t>Faulty perceptions and attitudes such as:</a:t>
            </a:r>
          </a:p>
        </p:txBody>
      </p:sp>
      <p:pic>
        <p:nvPicPr>
          <p:cNvPr id="476" name="Picture 3" descr="Picture 3"/>
          <p:cNvPicPr>
            <a:picLocks noChangeAspect="1"/>
          </p:cNvPicPr>
          <p:nvPr/>
        </p:nvPicPr>
        <p:blipFill>
          <a:blip r:embed="rId4"/>
          <a:stretch>
            <a:fillRect/>
          </a:stretch>
        </p:blipFill>
        <p:spPr>
          <a:xfrm>
            <a:off x="9475479" y="1916281"/>
            <a:ext cx="2585546" cy="945138"/>
          </a:xfrm>
          <a:prstGeom prst="rect">
            <a:avLst/>
          </a:prstGeom>
          <a:ln w="12700">
            <a:miter lim="400000"/>
          </a:ln>
        </p:spPr>
      </p:pic>
      <p:grpSp>
        <p:nvGrpSpPr>
          <p:cNvPr id="479" name="Rounded Rectangular Callout 4"/>
          <p:cNvGrpSpPr/>
          <p:nvPr/>
        </p:nvGrpSpPr>
        <p:grpSpPr>
          <a:xfrm>
            <a:off x="4873717" y="3326429"/>
            <a:ext cx="6380438" cy="1737940"/>
            <a:chOff x="0" y="0"/>
            <a:chExt cx="6380436" cy="1737938"/>
          </a:xfrm>
        </p:grpSpPr>
        <p:sp>
          <p:nvSpPr>
            <p:cNvPr id="477" name="Shape"/>
            <p:cNvSpPr/>
            <p:nvPr/>
          </p:nvSpPr>
          <p:spPr>
            <a:xfrm>
              <a:off x="0" y="0"/>
              <a:ext cx="6380437" cy="1737939"/>
            </a:xfrm>
            <a:custGeom>
              <a:avLst/>
              <a:gdLst/>
              <a:ahLst/>
              <a:cxnLst>
                <a:cxn ang="0">
                  <a:pos x="wd2" y="hd2"/>
                </a:cxn>
                <a:cxn ang="5400000">
                  <a:pos x="wd2" y="hd2"/>
                </a:cxn>
                <a:cxn ang="10800000">
                  <a:pos x="wd2" y="hd2"/>
                </a:cxn>
                <a:cxn ang="16200000">
                  <a:pos x="wd2" y="hd2"/>
                </a:cxn>
              </a:cxnLst>
              <a:rect l="0" t="0" r="r" b="b"/>
              <a:pathLst>
                <a:path w="21600" h="21600" extrusionOk="0">
                  <a:moveTo>
                    <a:pt x="6321" y="4359"/>
                  </a:moveTo>
                  <a:cubicBezTo>
                    <a:pt x="6321" y="2454"/>
                    <a:pt x="6741" y="911"/>
                    <a:pt x="7260" y="911"/>
                  </a:cubicBezTo>
                  <a:lnTo>
                    <a:pt x="8867" y="911"/>
                  </a:lnTo>
                  <a:lnTo>
                    <a:pt x="20661" y="911"/>
                  </a:lnTo>
                  <a:cubicBezTo>
                    <a:pt x="21179" y="911"/>
                    <a:pt x="21600" y="2454"/>
                    <a:pt x="21600" y="4359"/>
                  </a:cubicBezTo>
                  <a:lnTo>
                    <a:pt x="21600" y="4359"/>
                  </a:lnTo>
                  <a:lnTo>
                    <a:pt x="21600" y="18152"/>
                  </a:lnTo>
                  <a:cubicBezTo>
                    <a:pt x="21600" y="20056"/>
                    <a:pt x="21179" y="21600"/>
                    <a:pt x="20661" y="21600"/>
                  </a:cubicBezTo>
                  <a:lnTo>
                    <a:pt x="7260" y="21600"/>
                  </a:lnTo>
                  <a:cubicBezTo>
                    <a:pt x="6741" y="21600"/>
                    <a:pt x="6321" y="20056"/>
                    <a:pt x="6321" y="18152"/>
                  </a:cubicBezTo>
                  <a:lnTo>
                    <a:pt x="6321" y="9531"/>
                  </a:lnTo>
                  <a:lnTo>
                    <a:pt x="0" y="0"/>
                  </a:lnTo>
                  <a:lnTo>
                    <a:pt x="6321" y="4359"/>
                  </a:lnTo>
                  <a:close/>
                </a:path>
              </a:pathLst>
            </a:custGeom>
            <a:solidFill>
              <a:srgbClr val="FFF2CC"/>
            </a:solidFill>
            <a:ln w="12700" cap="flat">
              <a:solidFill>
                <a:srgbClr val="42719B"/>
              </a:solidFill>
              <a:prstDash val="solid"/>
              <a:miter lim="800000"/>
            </a:ln>
            <a:effectLst/>
          </p:spPr>
          <p:txBody>
            <a:bodyPr wrap="square" lIns="45719" tIns="45719" rIns="45719" bIns="45719" numCol="1" anchor="ctr">
              <a:noAutofit/>
            </a:bodyPr>
            <a:lstStyle/>
            <a:p>
              <a:pPr algn="ctr">
                <a:defRPr sz="2400">
                  <a:solidFill>
                    <a:srgbClr val="FFFFFF"/>
                  </a:solidFill>
                </a:defRPr>
              </a:pPr>
              <a:endParaRPr/>
            </a:p>
          </p:txBody>
        </p:sp>
        <p:sp>
          <p:nvSpPr>
            <p:cNvPr id="478" name="“People with intellectual disability are unaware of what’s going on around them”"/>
            <p:cNvSpPr txBox="1"/>
            <p:nvPr/>
          </p:nvSpPr>
          <p:spPr>
            <a:xfrm>
              <a:off x="2000384" y="341065"/>
              <a:ext cx="4246720" cy="112907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2400" i="1">
                  <a:solidFill>
                    <a:srgbClr val="FF0000"/>
                  </a:solidFill>
                </a:defRPr>
              </a:lvl1pPr>
            </a:lstStyle>
            <a:p>
              <a:r>
                <a:t>“People with intellectual disability are unaware of what’s going on around them”</a:t>
              </a:r>
            </a:p>
          </p:txBody>
        </p:sp>
      </p:grpSp>
      <p:grpSp>
        <p:nvGrpSpPr>
          <p:cNvPr id="487" name="Cloud Callout 5"/>
          <p:cNvGrpSpPr/>
          <p:nvPr/>
        </p:nvGrpSpPr>
        <p:grpSpPr>
          <a:xfrm>
            <a:off x="923052" y="3265272"/>
            <a:ext cx="3627236" cy="2347516"/>
            <a:chOff x="0" y="0"/>
            <a:chExt cx="3627234" cy="2347514"/>
          </a:xfrm>
        </p:grpSpPr>
        <p:grpSp>
          <p:nvGrpSpPr>
            <p:cNvPr id="485" name="Group"/>
            <p:cNvGrpSpPr/>
            <p:nvPr/>
          </p:nvGrpSpPr>
          <p:grpSpPr>
            <a:xfrm>
              <a:off x="0" y="-1"/>
              <a:ext cx="3627235" cy="2347516"/>
              <a:chOff x="0" y="0"/>
              <a:chExt cx="3627234" cy="2347514"/>
            </a:xfrm>
          </p:grpSpPr>
          <p:sp>
            <p:nvSpPr>
              <p:cNvPr id="480" name="Shape"/>
              <p:cNvSpPr/>
              <p:nvPr/>
            </p:nvSpPr>
            <p:spPr>
              <a:xfrm>
                <a:off x="-1" y="573889"/>
                <a:ext cx="3627236" cy="1773626"/>
              </a:xfrm>
              <a:custGeom>
                <a:avLst/>
                <a:gdLst/>
                <a:ahLst/>
                <a:cxnLst>
                  <a:cxn ang="0">
                    <a:pos x="wd2" y="hd2"/>
                  </a:cxn>
                  <a:cxn ang="5400000">
                    <a:pos x="wd2" y="hd2"/>
                  </a:cxn>
                  <a:cxn ang="10800000">
                    <a:pos x="wd2" y="hd2"/>
                  </a:cxn>
                  <a:cxn ang="16200000">
                    <a:pos x="wd2" y="hd2"/>
                  </a:cxn>
                </a:cxnLst>
                <a:rect l="0" t="0" r="r" b="b"/>
                <a:pathLst>
                  <a:path w="20879" h="20684" extrusionOk="0">
                    <a:moveTo>
                      <a:pt x="1901" y="6800"/>
                    </a:moveTo>
                    <a:lnTo>
                      <a:pt x="1901" y="6800"/>
                    </a:ln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lnTo>
                      <a:pt x="10857" y="1573"/>
                    </a:ln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lnTo>
                      <a:pt x="18513" y="2598"/>
                    </a:lnTo>
                    <a:cubicBezTo>
                      <a:pt x="19885" y="3102"/>
                      <a:pt x="20694" y="5013"/>
                      <a:pt x="20321" y="6865"/>
                    </a:cubicBezTo>
                    <a:cubicBezTo>
                      <a:pt x="20289" y="7020"/>
                      <a:pt x="20250" y="7173"/>
                      <a:pt x="20203" y="7321"/>
                    </a:cubicBez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lnTo>
                      <a:pt x="2820" y="16914"/>
                    </a:lnTo>
                    <a:cubicBezTo>
                      <a:pt x="1666" y="17096"/>
                      <a:pt x="620" y="15986"/>
                      <a:pt x="485" y="14435"/>
                    </a:cubicBezTo>
                    <a:cubicBezTo>
                      <a:pt x="412" y="13608"/>
                      <a:pt x="615" y="12780"/>
                      <a:pt x="1038" y="12172"/>
                    </a:cubicBezTo>
                    <a:lnTo>
                      <a:pt x="1038" y="12172"/>
                    </a:lnTo>
                    <a:cubicBezTo>
                      <a:pt x="39" y="11379"/>
                      <a:pt x="-297" y="9639"/>
                      <a:pt x="288" y="8285"/>
                    </a:cubicBezTo>
                    <a:cubicBezTo>
                      <a:pt x="626" y="7504"/>
                      <a:pt x="1218" y="6988"/>
                      <a:pt x="1883" y="6895"/>
                    </a:cubicBezTo>
                    <a:close/>
                  </a:path>
                </a:pathLst>
              </a:custGeom>
              <a:solidFill>
                <a:srgbClr val="B5F4FD"/>
              </a:solidFill>
              <a:ln w="12700" cap="flat">
                <a:solidFill>
                  <a:srgbClr val="42719B"/>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81" name="Circle"/>
              <p:cNvSpPr/>
              <p:nvPr/>
            </p:nvSpPr>
            <p:spPr>
              <a:xfrm>
                <a:off x="2472312" y="314776"/>
                <a:ext cx="295031" cy="295031"/>
              </a:xfrm>
              <a:prstGeom prst="ellipse">
                <a:avLst/>
              </a:prstGeom>
              <a:solidFill>
                <a:srgbClr val="B5F4FD"/>
              </a:solidFill>
              <a:ln w="12700" cap="flat">
                <a:solidFill>
                  <a:srgbClr val="42719B"/>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82" name="Circle"/>
              <p:cNvSpPr/>
              <p:nvPr/>
            </p:nvSpPr>
            <p:spPr>
              <a:xfrm>
                <a:off x="2720405" y="119232"/>
                <a:ext cx="196689" cy="196689"/>
              </a:xfrm>
              <a:prstGeom prst="ellipse">
                <a:avLst/>
              </a:prstGeom>
              <a:solidFill>
                <a:srgbClr val="B5F4FD"/>
              </a:solidFill>
              <a:ln w="12700" cap="flat">
                <a:solidFill>
                  <a:srgbClr val="42719B"/>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83" name="Circle"/>
              <p:cNvSpPr/>
              <p:nvPr/>
            </p:nvSpPr>
            <p:spPr>
              <a:xfrm>
                <a:off x="2906469" y="0"/>
                <a:ext cx="98345" cy="98345"/>
              </a:xfrm>
              <a:prstGeom prst="ellipse">
                <a:avLst/>
              </a:prstGeom>
              <a:solidFill>
                <a:srgbClr val="B5F4FD"/>
              </a:solidFill>
              <a:ln w="12700" cap="flat">
                <a:solidFill>
                  <a:srgbClr val="42719B"/>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84" name="Shape"/>
              <p:cNvSpPr/>
              <p:nvPr/>
            </p:nvSpPr>
            <p:spPr>
              <a:xfrm>
                <a:off x="184183" y="664076"/>
                <a:ext cx="3323758" cy="1505869"/>
              </a:xfrm>
              <a:custGeom>
                <a:avLst/>
                <a:gdLst/>
                <a:ahLst/>
                <a:cxnLst>
                  <a:cxn ang="0">
                    <a:pos x="wd2" y="hd2"/>
                  </a:cxn>
                  <a:cxn ang="5400000">
                    <a:pos x="wd2" y="hd2"/>
                  </a:cxn>
                  <a:cxn ang="10800000">
                    <a:pos x="wd2" y="hd2"/>
                  </a:cxn>
                  <a:cxn ang="16200000">
                    <a:pos x="wd2" y="hd2"/>
                  </a:cxn>
                </a:cxnLst>
                <a:rect l="0" t="0" r="r" b="b"/>
                <a:pathLst>
                  <a:path w="21600" h="21600" extrusionOk="0">
                    <a:moveTo>
                      <a:pt x="1380" y="14010"/>
                    </a:moveTo>
                    <a:cubicBezTo>
                      <a:pt x="899" y="14066"/>
                      <a:pt x="417" y="13902"/>
                      <a:pt x="0" y="13542"/>
                    </a:cubicBezTo>
                    <a:moveTo>
                      <a:pt x="2598" y="19137"/>
                    </a:moveTo>
                    <a:cubicBezTo>
                      <a:pt x="2405" y="19250"/>
                      <a:pt x="2202" y="19325"/>
                      <a:pt x="1994" y="19361"/>
                    </a:cubicBezTo>
                    <a:moveTo>
                      <a:pt x="7802" y="21600"/>
                    </a:moveTo>
                    <a:lnTo>
                      <a:pt x="7802" y="21600"/>
                    </a:lnTo>
                    <a:cubicBezTo>
                      <a:pt x="7657" y="21279"/>
                      <a:pt x="7535" y="20936"/>
                      <a:pt x="7438" y="20577"/>
                    </a:cubicBezTo>
                    <a:moveTo>
                      <a:pt x="14532" y="19050"/>
                    </a:moveTo>
                    <a:cubicBezTo>
                      <a:pt x="14510" y="19430"/>
                      <a:pt x="14462" y="19806"/>
                      <a:pt x="14386" y="20172"/>
                    </a:cubicBezTo>
                    <a:moveTo>
                      <a:pt x="17421" y="12116"/>
                    </a:moveTo>
                    <a:cubicBezTo>
                      <a:pt x="18505" y="12890"/>
                      <a:pt x="19193" y="14504"/>
                      <a:pt x="19193" y="16273"/>
                    </a:cubicBezTo>
                    <a:moveTo>
                      <a:pt x="21600" y="7649"/>
                    </a:moveTo>
                    <a:cubicBezTo>
                      <a:pt x="21423" y="8256"/>
                      <a:pt x="21153" y="8794"/>
                      <a:pt x="20811" y="9222"/>
                    </a:cubicBezTo>
                    <a:moveTo>
                      <a:pt x="19707" y="1814"/>
                    </a:moveTo>
                    <a:cubicBezTo>
                      <a:pt x="19737" y="2059"/>
                      <a:pt x="19751" y="2307"/>
                      <a:pt x="19749" y="2556"/>
                    </a:cubicBezTo>
                    <a:moveTo>
                      <a:pt x="14668" y="947"/>
                    </a:moveTo>
                    <a:cubicBezTo>
                      <a:pt x="14771" y="605"/>
                      <a:pt x="14907" y="286"/>
                      <a:pt x="15073" y="0"/>
                    </a:cubicBezTo>
                    <a:moveTo>
                      <a:pt x="10888" y="1399"/>
                    </a:moveTo>
                    <a:cubicBezTo>
                      <a:pt x="10930" y="1115"/>
                      <a:pt x="10996" y="841"/>
                      <a:pt x="11084" y="582"/>
                    </a:cubicBezTo>
                    <a:moveTo>
                      <a:pt x="6452" y="1676"/>
                    </a:moveTo>
                    <a:cubicBezTo>
                      <a:pt x="6709" y="1897"/>
                      <a:pt x="6947" y="2163"/>
                      <a:pt x="7160" y="2469"/>
                    </a:cubicBezTo>
                    <a:moveTo>
                      <a:pt x="1072" y="7905"/>
                    </a:moveTo>
                    <a:lnTo>
                      <a:pt x="1072" y="7905"/>
                    </a:lnTo>
                    <a:cubicBezTo>
                      <a:pt x="1016" y="7632"/>
                      <a:pt x="974" y="7353"/>
                      <a:pt x="948" y="7071"/>
                    </a:cubicBezTo>
                  </a:path>
                </a:pathLst>
              </a:custGeom>
              <a:noFill/>
              <a:ln w="12700" cap="flat">
                <a:solidFill>
                  <a:srgbClr val="42719B"/>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grpSp>
        <p:sp>
          <p:nvSpPr>
            <p:cNvPr id="486" name="“They don’t matter “"/>
            <p:cNvSpPr txBox="1"/>
            <p:nvPr/>
          </p:nvSpPr>
          <p:spPr>
            <a:xfrm>
              <a:off x="554399" y="813904"/>
              <a:ext cx="2262180" cy="119668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2800">
                  <a:solidFill>
                    <a:srgbClr val="FF0000"/>
                  </a:solidFill>
                </a:defRPr>
              </a:lvl1pPr>
            </a:lstStyle>
            <a:p>
              <a:r>
                <a:t>“They don’t matter “</a:t>
              </a:r>
              <a:endParaRPr>
                <a:solidFill>
                  <a:srgbClr val="FFFFFF"/>
                </a:solidFill>
              </a:endParaRPr>
            </a:p>
          </p:txBody>
        </p:sp>
      </p:gr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491" name="Title 1"/>
          <p:cNvSpPr txBox="1">
            <a:spLocks noGrp="1"/>
          </p:cNvSpPr>
          <p:nvPr>
            <p:ph type="title"/>
          </p:nvPr>
        </p:nvSpPr>
        <p:spPr>
          <a:prstGeom prst="rect">
            <a:avLst/>
          </a:prstGeom>
        </p:spPr>
        <p:txBody>
          <a:bodyPr/>
          <a:lstStyle>
            <a:lvl1pPr algn="ctr"/>
          </a:lstStyle>
          <a:p>
            <a:r>
              <a:t>Residents living in supported accommodation</a:t>
            </a:r>
          </a:p>
        </p:txBody>
      </p:sp>
      <p:sp>
        <p:nvSpPr>
          <p:cNvPr id="492" name="Content Placeholder 2"/>
          <p:cNvSpPr txBox="1">
            <a:spLocks noGrp="1"/>
          </p:cNvSpPr>
          <p:nvPr>
            <p:ph type="body" idx="1"/>
          </p:nvPr>
        </p:nvSpPr>
        <p:spPr>
          <a:xfrm>
            <a:off x="826476" y="1907687"/>
            <a:ext cx="10527325" cy="4351338"/>
          </a:xfrm>
          <a:prstGeom prst="rect">
            <a:avLst/>
          </a:prstGeom>
        </p:spPr>
        <p:txBody>
          <a:bodyPr/>
          <a:lstStyle/>
          <a:p>
            <a:pPr>
              <a:spcBef>
                <a:spcPts val="600"/>
              </a:spcBef>
              <a:buSzPct val="80000"/>
            </a:pPr>
            <a:r>
              <a:t>As they age and it is expected their health needs and admissions to hospital will increase</a:t>
            </a:r>
          </a:p>
          <a:p>
            <a:pPr>
              <a:spcBef>
                <a:spcPts val="1200"/>
              </a:spcBef>
              <a:buSzPct val="80000"/>
            </a:pPr>
            <a:r>
              <a:t>Have unplanned admissions through the emergency  department(ED)</a:t>
            </a:r>
          </a:p>
          <a:p>
            <a:pPr>
              <a:spcBef>
                <a:spcPts val="1200"/>
              </a:spcBef>
              <a:buSzPct val="80000"/>
            </a:pPr>
            <a:r>
              <a:t>Have longer hospital stays and repeated admissions </a:t>
            </a:r>
          </a:p>
          <a:p>
            <a:pPr>
              <a:spcBef>
                <a:spcPts val="600"/>
              </a:spcBef>
              <a:buSzPct val="80000"/>
            </a:pPr>
            <a:r>
              <a:t>Disability Support Staff (DSW) provide 24 hour support to residents. They are </a:t>
            </a:r>
            <a:r>
              <a:rPr b="1">
                <a:solidFill>
                  <a:srgbClr val="FF0000"/>
                </a:solidFill>
              </a:rPr>
              <a:t>not medically trained</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496" name="Title 1"/>
          <p:cNvSpPr txBox="1">
            <a:spLocks noGrp="1"/>
          </p:cNvSpPr>
          <p:nvPr>
            <p:ph type="title"/>
          </p:nvPr>
        </p:nvSpPr>
        <p:spPr>
          <a:prstGeom prst="rect">
            <a:avLst/>
          </a:prstGeom>
        </p:spPr>
        <p:txBody>
          <a:bodyPr/>
          <a:lstStyle>
            <a:lvl1pPr algn="ctr"/>
          </a:lstStyle>
          <a:p>
            <a:r>
              <a:t> Additional challenges in the hospital setting </a:t>
            </a:r>
          </a:p>
        </p:txBody>
      </p:sp>
      <p:sp>
        <p:nvSpPr>
          <p:cNvPr id="497" name="Content Placeholder 2"/>
          <p:cNvSpPr txBox="1">
            <a:spLocks noGrp="1"/>
          </p:cNvSpPr>
          <p:nvPr>
            <p:ph type="body" sz="half" idx="1"/>
          </p:nvPr>
        </p:nvSpPr>
        <p:spPr>
          <a:xfrm>
            <a:off x="838200" y="1825625"/>
            <a:ext cx="6957646" cy="4351338"/>
          </a:xfrm>
          <a:prstGeom prst="rect">
            <a:avLst/>
          </a:prstGeom>
        </p:spPr>
        <p:txBody>
          <a:bodyPr/>
          <a:lstStyle/>
          <a:p>
            <a:pPr>
              <a:buSzPct val="80000"/>
              <a:defRPr sz="3000">
                <a:solidFill>
                  <a:srgbClr val="FF0000"/>
                </a:solidFill>
              </a:defRPr>
            </a:pPr>
            <a:r>
              <a:t>Communication</a:t>
            </a:r>
            <a:r>
              <a:rPr>
                <a:solidFill>
                  <a:srgbClr val="000000"/>
                </a:solidFill>
              </a:rPr>
              <a:t> barriers</a:t>
            </a:r>
          </a:p>
          <a:p>
            <a:pPr>
              <a:buSzPct val="80000"/>
              <a:defRPr sz="3000">
                <a:solidFill>
                  <a:srgbClr val="FF0000"/>
                </a:solidFill>
              </a:defRPr>
            </a:pPr>
            <a:r>
              <a:t>Complex</a:t>
            </a:r>
            <a:r>
              <a:rPr>
                <a:solidFill>
                  <a:srgbClr val="000000"/>
                </a:solidFill>
              </a:rPr>
              <a:t> behaviors/mental illness</a:t>
            </a:r>
          </a:p>
          <a:p>
            <a:pPr>
              <a:buSzPct val="80000"/>
              <a:defRPr sz="3000">
                <a:solidFill>
                  <a:srgbClr val="FF0000"/>
                </a:solidFill>
              </a:defRPr>
            </a:pPr>
            <a:r>
              <a:t>Fear </a:t>
            </a:r>
            <a:r>
              <a:rPr>
                <a:solidFill>
                  <a:srgbClr val="000000"/>
                </a:solidFill>
              </a:rPr>
              <a:t>and </a:t>
            </a:r>
            <a:r>
              <a:t>anxiety</a:t>
            </a:r>
            <a:r>
              <a:rPr>
                <a:solidFill>
                  <a:srgbClr val="000000"/>
                </a:solidFill>
              </a:rPr>
              <a:t> in unfamiliar environments</a:t>
            </a:r>
          </a:p>
          <a:p>
            <a:pPr>
              <a:buSzPct val="80000"/>
              <a:defRPr sz="3000"/>
            </a:pPr>
            <a:r>
              <a:t>Relevant </a:t>
            </a:r>
            <a:r>
              <a:rPr>
                <a:solidFill>
                  <a:srgbClr val="FF0000"/>
                </a:solidFill>
              </a:rPr>
              <a:t>information</a:t>
            </a:r>
            <a:r>
              <a:t> not being provided or getting “lost’</a:t>
            </a:r>
          </a:p>
          <a:p>
            <a:pPr>
              <a:buSzPct val="80000"/>
              <a:defRPr sz="3000">
                <a:solidFill>
                  <a:srgbClr val="FF0000"/>
                </a:solidFill>
              </a:defRPr>
            </a:pPr>
            <a:r>
              <a:t>Lack of understanding </a:t>
            </a:r>
            <a:r>
              <a:rPr>
                <a:solidFill>
                  <a:srgbClr val="000000"/>
                </a:solidFill>
              </a:rPr>
              <a:t>of person’s specific needs </a:t>
            </a:r>
          </a:p>
        </p:txBody>
      </p:sp>
      <p:grpSp>
        <p:nvGrpSpPr>
          <p:cNvPr id="500" name="Content Placeholder 3"/>
          <p:cNvGrpSpPr/>
          <p:nvPr/>
        </p:nvGrpSpPr>
        <p:grpSpPr>
          <a:xfrm>
            <a:off x="7914665" y="2040599"/>
            <a:ext cx="3732496" cy="2099529"/>
            <a:chOff x="0" y="0"/>
            <a:chExt cx="3732495" cy="2099528"/>
          </a:xfrm>
        </p:grpSpPr>
        <p:sp>
          <p:nvSpPr>
            <p:cNvPr id="498" name="Shape"/>
            <p:cNvSpPr/>
            <p:nvPr/>
          </p:nvSpPr>
          <p:spPr>
            <a:xfrm>
              <a:off x="-1" y="0"/>
              <a:ext cx="3732497" cy="2099529"/>
            </a:xfrm>
            <a:custGeom>
              <a:avLst/>
              <a:gdLst/>
              <a:ahLst/>
              <a:cxnLst>
                <a:cxn ang="0">
                  <a:pos x="wd2" y="hd2"/>
                </a:cxn>
                <a:cxn ang="5400000">
                  <a:pos x="wd2" y="hd2"/>
                </a:cxn>
                <a:cxn ang="10800000">
                  <a:pos x="wd2" y="hd2"/>
                </a:cxn>
                <a:cxn ang="16200000">
                  <a:pos x="wd2" y="hd2"/>
                </a:cxn>
              </a:cxnLst>
              <a:rect l="0" t="0" r="r" b="b"/>
              <a:pathLst>
                <a:path w="21600" h="21600" extrusionOk="0">
                  <a:moveTo>
                    <a:pt x="0" y="1856"/>
                  </a:moveTo>
                  <a:lnTo>
                    <a:pt x="0" y="1856"/>
                  </a:lnTo>
                  <a:cubicBezTo>
                    <a:pt x="0" y="831"/>
                    <a:pt x="467" y="0"/>
                    <a:pt x="1044" y="0"/>
                  </a:cubicBezTo>
                  <a:lnTo>
                    <a:pt x="20556" y="0"/>
                  </a:lnTo>
                  <a:lnTo>
                    <a:pt x="20556" y="0"/>
                  </a:lnTo>
                  <a:cubicBezTo>
                    <a:pt x="21133" y="0"/>
                    <a:pt x="21600" y="831"/>
                    <a:pt x="21600" y="1856"/>
                  </a:cubicBezTo>
                  <a:lnTo>
                    <a:pt x="21600" y="19744"/>
                  </a:lnTo>
                  <a:lnTo>
                    <a:pt x="21600" y="19744"/>
                  </a:lnTo>
                  <a:cubicBezTo>
                    <a:pt x="21600" y="20769"/>
                    <a:pt x="21133" y="21600"/>
                    <a:pt x="20556" y="21600"/>
                  </a:cubicBezTo>
                  <a:lnTo>
                    <a:pt x="1044" y="21600"/>
                  </a:lnTo>
                  <a:lnTo>
                    <a:pt x="1044" y="21600"/>
                  </a:lnTo>
                  <a:cubicBezTo>
                    <a:pt x="467" y="21600"/>
                    <a:pt x="0" y="20769"/>
                    <a:pt x="0" y="19744"/>
                  </a:cubicBezTo>
                  <a:close/>
                </a:path>
              </a:pathLst>
            </a:custGeom>
            <a:solidFill>
              <a:srgbClr val="EDEDED"/>
            </a:solidFill>
            <a:ln w="12700" cap="flat">
              <a:noFill/>
              <a:miter lim="400000"/>
            </a:ln>
            <a:effectLst/>
          </p:spPr>
          <p:txBody>
            <a:bodyPr wrap="square" lIns="45719" tIns="45719" rIns="45719" bIns="45719" numCol="1" anchor="ctr">
              <a:noAutofit/>
            </a:bodyPr>
            <a:lstStyle/>
            <a:p>
              <a:endParaRPr/>
            </a:p>
          </p:txBody>
        </p:sp>
        <p:pic>
          <p:nvPicPr>
            <p:cNvPr id="499" name="image7.jpeg" descr="image7.jpeg"/>
            <p:cNvPicPr>
              <a:picLocks noChangeAspect="1"/>
            </p:cNvPicPr>
            <p:nvPr/>
          </p:nvPicPr>
          <p:blipFill>
            <a:blip r:embed="rId4"/>
            <a:srcRect b="2"/>
            <a:stretch>
              <a:fillRect/>
            </a:stretch>
          </p:blipFill>
          <p:spPr>
            <a:xfrm>
              <a:off x="0" y="0"/>
              <a:ext cx="3732496" cy="2099469"/>
            </a:xfrm>
            <a:custGeom>
              <a:avLst/>
              <a:gdLst/>
              <a:ahLst/>
              <a:cxnLst>
                <a:cxn ang="0">
                  <a:pos x="wd2" y="hd2"/>
                </a:cxn>
                <a:cxn ang="5400000">
                  <a:pos x="wd2" y="hd2"/>
                </a:cxn>
                <a:cxn ang="10800000">
                  <a:pos x="wd2" y="hd2"/>
                </a:cxn>
                <a:cxn ang="16200000">
                  <a:pos x="wd2" y="hd2"/>
                </a:cxn>
              </a:cxnLst>
              <a:rect l="0" t="0" r="r" b="b"/>
              <a:pathLst>
                <a:path w="21600" h="21600" extrusionOk="0">
                  <a:moveTo>
                    <a:pt x="1045" y="0"/>
                  </a:moveTo>
                  <a:cubicBezTo>
                    <a:pt x="468" y="0"/>
                    <a:pt x="0" y="833"/>
                    <a:pt x="0" y="1858"/>
                  </a:cubicBezTo>
                  <a:lnTo>
                    <a:pt x="0" y="19746"/>
                  </a:lnTo>
                  <a:cubicBezTo>
                    <a:pt x="0" y="20771"/>
                    <a:pt x="468" y="21600"/>
                    <a:pt x="1045" y="21600"/>
                  </a:cubicBezTo>
                  <a:lnTo>
                    <a:pt x="20555" y="21600"/>
                  </a:lnTo>
                  <a:cubicBezTo>
                    <a:pt x="21132" y="21600"/>
                    <a:pt x="21600" y="20771"/>
                    <a:pt x="21600" y="19746"/>
                  </a:cubicBezTo>
                  <a:lnTo>
                    <a:pt x="21600" y="1858"/>
                  </a:lnTo>
                  <a:cubicBezTo>
                    <a:pt x="21600" y="833"/>
                    <a:pt x="21132" y="0"/>
                    <a:pt x="20555" y="0"/>
                  </a:cubicBezTo>
                  <a:lnTo>
                    <a:pt x="1045" y="0"/>
                  </a:lnTo>
                  <a:close/>
                </a:path>
              </a:pathLst>
            </a:custGeom>
            <a:ln w="12700" cap="flat">
              <a:noFill/>
              <a:miter lim="400000"/>
            </a:ln>
            <a:effectLst>
              <a:reflection stA="38000" endPos="40000" dir="5400000" sy="-100000" algn="bl" rotWithShape="0"/>
            </a:effectLst>
          </p:spPr>
        </p:pic>
      </p:gr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504" name="Title 1"/>
          <p:cNvSpPr txBox="1">
            <a:spLocks noGrp="1"/>
          </p:cNvSpPr>
          <p:nvPr>
            <p:ph type="title"/>
          </p:nvPr>
        </p:nvSpPr>
        <p:spPr>
          <a:xfrm>
            <a:off x="804524" y="247894"/>
            <a:ext cx="10515601" cy="1325563"/>
          </a:xfrm>
          <a:prstGeom prst="rect">
            <a:avLst/>
          </a:prstGeom>
        </p:spPr>
        <p:txBody>
          <a:bodyPr/>
          <a:lstStyle>
            <a:lvl1pPr algn="ctr"/>
          </a:lstStyle>
          <a:p>
            <a:r>
              <a:t>It’s ALL about Communication </a:t>
            </a:r>
          </a:p>
        </p:txBody>
      </p:sp>
      <p:pic>
        <p:nvPicPr>
          <p:cNvPr id="505" name="Content Placeholder 4" descr="Content Placeholder 4"/>
          <p:cNvPicPr>
            <a:picLocks noChangeAspect="1"/>
          </p:cNvPicPr>
          <p:nvPr/>
        </p:nvPicPr>
        <p:blipFill>
          <a:blip r:embed="rId4"/>
          <a:stretch>
            <a:fillRect/>
          </a:stretch>
        </p:blipFill>
        <p:spPr>
          <a:xfrm rot="21267100">
            <a:off x="636481" y="2858889"/>
            <a:ext cx="3234691" cy="2926080"/>
          </a:xfrm>
          <a:prstGeom prst="rect">
            <a:avLst/>
          </a:prstGeom>
          <a:ln w="12700">
            <a:miter lim="400000"/>
          </a:ln>
        </p:spPr>
      </p:pic>
      <p:pic>
        <p:nvPicPr>
          <p:cNvPr id="506" name="Content Placeholder 3" descr="Content Placeholder 3"/>
          <p:cNvPicPr>
            <a:picLocks noChangeAspect="1"/>
          </p:cNvPicPr>
          <p:nvPr/>
        </p:nvPicPr>
        <p:blipFill>
          <a:blip r:embed="rId5"/>
          <a:stretch>
            <a:fillRect/>
          </a:stretch>
        </p:blipFill>
        <p:spPr>
          <a:xfrm>
            <a:off x="3565552" y="1379593"/>
            <a:ext cx="4993545" cy="2442207"/>
          </a:xfrm>
          <a:prstGeom prst="rect">
            <a:avLst/>
          </a:prstGeom>
          <a:ln w="12700">
            <a:miter lim="400000"/>
          </a:ln>
        </p:spPr>
      </p:pic>
      <p:pic>
        <p:nvPicPr>
          <p:cNvPr id="507" name="Picture 6" descr="Picture 6"/>
          <p:cNvPicPr>
            <a:picLocks noChangeAspect="1"/>
          </p:cNvPicPr>
          <p:nvPr/>
        </p:nvPicPr>
        <p:blipFill>
          <a:blip r:embed="rId6"/>
          <a:stretch>
            <a:fillRect/>
          </a:stretch>
        </p:blipFill>
        <p:spPr>
          <a:xfrm rot="476964">
            <a:off x="8302108" y="2789046"/>
            <a:ext cx="3760425" cy="2133601"/>
          </a:xfrm>
          <a:prstGeom prst="rect">
            <a:avLst/>
          </a:prstGeom>
          <a:ln w="12700">
            <a:miter lim="400000"/>
          </a:ln>
        </p:spPr>
      </p:pic>
      <p:pic>
        <p:nvPicPr>
          <p:cNvPr id="508" name="Picture 7" descr="Picture 7"/>
          <p:cNvPicPr>
            <a:picLocks noChangeAspect="1"/>
          </p:cNvPicPr>
          <p:nvPr/>
        </p:nvPicPr>
        <p:blipFill>
          <a:blip r:embed="rId7"/>
          <a:stretch>
            <a:fillRect/>
          </a:stretch>
        </p:blipFill>
        <p:spPr>
          <a:xfrm>
            <a:off x="4952010" y="3961141"/>
            <a:ext cx="2422568" cy="2422568"/>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512" name="Title 1"/>
          <p:cNvSpPr txBox="1">
            <a:spLocks noGrp="1"/>
          </p:cNvSpPr>
          <p:nvPr>
            <p:ph type="title"/>
          </p:nvPr>
        </p:nvSpPr>
        <p:spPr>
          <a:prstGeom prst="rect">
            <a:avLst/>
          </a:prstGeom>
        </p:spPr>
        <p:txBody>
          <a:bodyPr/>
          <a:lstStyle>
            <a:lvl1pPr algn="ctr">
              <a:defRPr>
                <a:solidFill>
                  <a:srgbClr val="42AEAE"/>
                </a:solidFill>
              </a:defRPr>
            </a:lvl1pPr>
          </a:lstStyle>
          <a:p>
            <a:r>
              <a:t>Often the barrier to the person is us…</a:t>
            </a:r>
          </a:p>
        </p:txBody>
      </p:sp>
      <p:sp>
        <p:nvSpPr>
          <p:cNvPr id="513" name="Content Placeholder 2"/>
          <p:cNvSpPr txBox="1">
            <a:spLocks noGrp="1"/>
          </p:cNvSpPr>
          <p:nvPr>
            <p:ph type="body" idx="1"/>
          </p:nvPr>
        </p:nvSpPr>
        <p:spPr>
          <a:xfrm>
            <a:off x="885092" y="1626333"/>
            <a:ext cx="10515601" cy="4351338"/>
          </a:xfrm>
          <a:prstGeom prst="rect">
            <a:avLst/>
          </a:prstGeom>
        </p:spPr>
        <p:txBody>
          <a:bodyPr/>
          <a:lstStyle/>
          <a:p>
            <a:pPr marL="0" indent="0" algn="ctr">
              <a:buSzTx/>
              <a:buNone/>
              <a:defRPr sz="3200"/>
            </a:pPr>
            <a:r>
              <a:t>It is important to </a:t>
            </a:r>
            <a:r>
              <a:rPr>
                <a:solidFill>
                  <a:srgbClr val="FF0000"/>
                </a:solidFill>
              </a:rPr>
              <a:t>listen</a:t>
            </a:r>
            <a:r>
              <a:t> to </a:t>
            </a:r>
            <a:r>
              <a:rPr>
                <a:solidFill>
                  <a:srgbClr val="FF0000"/>
                </a:solidFill>
              </a:rPr>
              <a:t>understand</a:t>
            </a:r>
            <a:r>
              <a:t> </a:t>
            </a:r>
          </a:p>
          <a:p>
            <a:pPr marL="0" indent="0" algn="ctr">
              <a:buSzTx/>
              <a:buNone/>
              <a:defRPr sz="3200"/>
            </a:pPr>
            <a:r>
              <a:t>what the person is saying</a:t>
            </a:r>
          </a:p>
          <a:p>
            <a:pPr marL="0" indent="0">
              <a:buSzTx/>
              <a:buNone/>
              <a:defRPr sz="1000" b="1"/>
            </a:pPr>
            <a:endParaRPr/>
          </a:p>
          <a:p>
            <a:pPr marL="0" indent="0">
              <a:buSzTx/>
              <a:buNone/>
              <a:defRPr sz="3000"/>
            </a:pPr>
            <a:r>
              <a:t>Our aim is to:</a:t>
            </a:r>
          </a:p>
          <a:p>
            <a:pPr marL="685800" lvl="1" indent="-228600">
              <a:spcBef>
                <a:spcPts val="1200"/>
              </a:spcBef>
              <a:buSzPct val="80000"/>
            </a:pPr>
            <a:r>
              <a:t>Treat every person with dignity and respect</a:t>
            </a:r>
            <a:endParaRPr sz="2400"/>
          </a:p>
          <a:p>
            <a:pPr marL="685800" lvl="1" indent="-228600">
              <a:spcBef>
                <a:spcPts val="1200"/>
              </a:spcBef>
              <a:buSzPct val="80000"/>
            </a:pPr>
            <a:r>
              <a:t>Communicate with them as an individual</a:t>
            </a:r>
            <a:endParaRPr sz="2400"/>
          </a:p>
          <a:p>
            <a:pPr marL="685800" lvl="1" indent="-228600">
              <a:spcBef>
                <a:spcPts val="1200"/>
              </a:spcBef>
              <a:buSzPct val="80000"/>
            </a:pPr>
            <a:r>
              <a:t>Facilitate a barrier free environment for them</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517" name="Title 1"/>
          <p:cNvSpPr txBox="1">
            <a:spLocks noGrp="1"/>
          </p:cNvSpPr>
          <p:nvPr>
            <p:ph type="title"/>
          </p:nvPr>
        </p:nvSpPr>
        <p:spPr>
          <a:prstGeom prst="rect">
            <a:avLst/>
          </a:prstGeom>
        </p:spPr>
        <p:txBody>
          <a:bodyPr/>
          <a:lstStyle>
            <a:lvl1pPr algn="ctr"/>
          </a:lstStyle>
          <a:p>
            <a:r>
              <a:t>Communication Challenges</a:t>
            </a:r>
          </a:p>
        </p:txBody>
      </p:sp>
      <p:sp>
        <p:nvSpPr>
          <p:cNvPr id="518" name="Content Placeholder 2"/>
          <p:cNvSpPr txBox="1">
            <a:spLocks noGrp="1"/>
          </p:cNvSpPr>
          <p:nvPr>
            <p:ph type="body" idx="1"/>
          </p:nvPr>
        </p:nvSpPr>
        <p:spPr>
          <a:xfrm>
            <a:off x="779583" y="1720057"/>
            <a:ext cx="9813760" cy="4461642"/>
          </a:xfrm>
          <a:prstGeom prst="rect">
            <a:avLst/>
          </a:prstGeom>
        </p:spPr>
        <p:txBody>
          <a:bodyPr/>
          <a:lstStyle/>
          <a:p>
            <a:pPr>
              <a:buSzPct val="80000"/>
            </a:pPr>
            <a:r>
              <a:rPr lang="en-GB" dirty="0"/>
              <a:t>Some</a:t>
            </a:r>
            <a:r>
              <a:rPr dirty="0"/>
              <a:t> residents are </a:t>
            </a:r>
            <a:r>
              <a:rPr dirty="0">
                <a:solidFill>
                  <a:srgbClr val="FF0000"/>
                </a:solidFill>
              </a:rPr>
              <a:t>non-verbal</a:t>
            </a:r>
            <a:r>
              <a:rPr dirty="0"/>
              <a:t> and communicate through </a:t>
            </a:r>
            <a:r>
              <a:rPr dirty="0">
                <a:solidFill>
                  <a:srgbClr val="FF0000"/>
                </a:solidFill>
              </a:rPr>
              <a:t>signs, gestures</a:t>
            </a:r>
            <a:r>
              <a:rPr dirty="0"/>
              <a:t> and </a:t>
            </a:r>
            <a:r>
              <a:rPr dirty="0" err="1">
                <a:solidFill>
                  <a:srgbClr val="FF0000"/>
                </a:solidFill>
              </a:rPr>
              <a:t>behaviours</a:t>
            </a:r>
            <a:endParaRPr dirty="0">
              <a:solidFill>
                <a:srgbClr val="FF0000"/>
              </a:solidFill>
            </a:endParaRPr>
          </a:p>
          <a:p>
            <a:pPr>
              <a:buSzPct val="80000"/>
              <a:defRPr>
                <a:solidFill>
                  <a:srgbClr val="FF0000"/>
                </a:solidFill>
              </a:defRPr>
            </a:pPr>
            <a:r>
              <a:rPr dirty="0"/>
              <a:t>Communication</a:t>
            </a:r>
            <a:r>
              <a:rPr dirty="0">
                <a:solidFill>
                  <a:srgbClr val="000000"/>
                </a:solidFill>
              </a:rPr>
              <a:t> may not be straightforward, support may be needed to ensure  their needs are met and </a:t>
            </a:r>
            <a:r>
              <a:rPr i="1" dirty="0"/>
              <a:t>that they are heard</a:t>
            </a:r>
          </a:p>
          <a:p>
            <a:pPr>
              <a:buSzPct val="80000"/>
            </a:pPr>
            <a:r>
              <a:rPr dirty="0"/>
              <a:t>The person may use </a:t>
            </a:r>
            <a:r>
              <a:rPr dirty="0">
                <a:solidFill>
                  <a:srgbClr val="FF0000"/>
                </a:solidFill>
              </a:rPr>
              <a:t>communication aids</a:t>
            </a:r>
          </a:p>
          <a:p>
            <a:pPr>
              <a:buSzPct val="80000"/>
              <a:defRPr>
                <a:solidFill>
                  <a:srgbClr val="FF0000"/>
                </a:solidFill>
              </a:defRPr>
            </a:pPr>
            <a:r>
              <a:rPr dirty="0"/>
              <a:t>Do not assume </a:t>
            </a:r>
            <a:r>
              <a:rPr dirty="0">
                <a:solidFill>
                  <a:srgbClr val="000000"/>
                </a:solidFill>
              </a:rPr>
              <a:t>that the person will have communication barriers because they have a disability, but they may.</a:t>
            </a:r>
          </a:p>
        </p:txBody>
      </p:sp>
      <p:pic>
        <p:nvPicPr>
          <p:cNvPr id="519" name="Picture 3" descr="Picture 3"/>
          <p:cNvPicPr>
            <a:picLocks noChangeAspect="1"/>
          </p:cNvPicPr>
          <p:nvPr/>
        </p:nvPicPr>
        <p:blipFill>
          <a:blip r:embed="rId4"/>
          <a:stretch>
            <a:fillRect/>
          </a:stretch>
        </p:blipFill>
        <p:spPr>
          <a:xfrm>
            <a:off x="10463627" y="247257"/>
            <a:ext cx="1575825" cy="1575824"/>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523" name="Title 1"/>
          <p:cNvSpPr txBox="1">
            <a:spLocks noGrp="1"/>
          </p:cNvSpPr>
          <p:nvPr>
            <p:ph type="title"/>
          </p:nvPr>
        </p:nvSpPr>
        <p:spPr>
          <a:prstGeom prst="rect">
            <a:avLst/>
          </a:prstGeom>
        </p:spPr>
        <p:txBody>
          <a:bodyPr/>
          <a:lstStyle>
            <a:lvl1pPr algn="ctr"/>
          </a:lstStyle>
          <a:p>
            <a:r>
              <a:t>Attitudes and Beliefs </a:t>
            </a:r>
          </a:p>
        </p:txBody>
      </p:sp>
      <p:sp>
        <p:nvSpPr>
          <p:cNvPr id="524" name="Content Placeholder 2"/>
          <p:cNvSpPr txBox="1">
            <a:spLocks noGrp="1"/>
          </p:cNvSpPr>
          <p:nvPr>
            <p:ph type="body" idx="1"/>
          </p:nvPr>
        </p:nvSpPr>
        <p:spPr>
          <a:prstGeom prst="rect">
            <a:avLst/>
          </a:prstGeom>
        </p:spPr>
        <p:txBody>
          <a:bodyPr/>
          <a:lstStyle/>
          <a:p>
            <a:pPr>
              <a:spcBef>
                <a:spcPts val="1200"/>
              </a:spcBef>
              <a:buSzPct val="80000"/>
              <a:defRPr sz="3200"/>
            </a:pPr>
            <a:r>
              <a:t>Our attitudes can change almost anything</a:t>
            </a:r>
          </a:p>
          <a:p>
            <a:pPr>
              <a:spcBef>
                <a:spcPts val="1200"/>
              </a:spcBef>
              <a:buSzPct val="80000"/>
              <a:defRPr sz="3200"/>
            </a:pPr>
            <a:r>
              <a:t>If your attitude towards the person in your care is positive then this will influence the way in which you care for the person.</a:t>
            </a:r>
          </a:p>
        </p:txBody>
      </p:sp>
      <p:pic>
        <p:nvPicPr>
          <p:cNvPr id="525" name="Picture 12" descr="Picture 12"/>
          <p:cNvPicPr>
            <a:picLocks noChangeAspect="1"/>
          </p:cNvPicPr>
          <p:nvPr/>
        </p:nvPicPr>
        <p:blipFill>
          <a:blip r:embed="rId4"/>
          <a:stretch>
            <a:fillRect/>
          </a:stretch>
        </p:blipFill>
        <p:spPr>
          <a:xfrm rot="618087">
            <a:off x="8743139" y="1217519"/>
            <a:ext cx="2872935" cy="1076797"/>
          </a:xfrm>
          <a:prstGeom prst="rect">
            <a:avLst/>
          </a:prstGeom>
          <a:ln w="12700">
            <a:miter lim="400000"/>
          </a:ln>
        </p:spPr>
      </p:pic>
      <p:pic>
        <p:nvPicPr>
          <p:cNvPr id="526" name="Picture 4" descr="Picture 4"/>
          <p:cNvPicPr>
            <a:picLocks noChangeAspect="1"/>
          </p:cNvPicPr>
          <p:nvPr/>
        </p:nvPicPr>
        <p:blipFill>
          <a:blip r:embed="rId5"/>
          <a:stretch>
            <a:fillRect/>
          </a:stretch>
        </p:blipFill>
        <p:spPr>
          <a:xfrm>
            <a:off x="3719762" y="4229537"/>
            <a:ext cx="2952751" cy="1473201"/>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530" name="Title 1"/>
          <p:cNvSpPr txBox="1">
            <a:spLocks noGrp="1"/>
          </p:cNvSpPr>
          <p:nvPr>
            <p:ph type="title"/>
          </p:nvPr>
        </p:nvSpPr>
        <p:spPr>
          <a:xfrm>
            <a:off x="873370" y="0"/>
            <a:ext cx="10515601" cy="1325563"/>
          </a:xfrm>
          <a:prstGeom prst="rect">
            <a:avLst/>
          </a:prstGeom>
        </p:spPr>
        <p:txBody>
          <a:bodyPr/>
          <a:lstStyle>
            <a:lvl1pPr algn="ctr"/>
          </a:lstStyle>
          <a:p>
            <a:r>
              <a:t> Hospital are scary!</a:t>
            </a:r>
          </a:p>
        </p:txBody>
      </p:sp>
      <p:sp>
        <p:nvSpPr>
          <p:cNvPr id="531" name="Content Placeholder 2"/>
          <p:cNvSpPr txBox="1">
            <a:spLocks noGrp="1"/>
          </p:cNvSpPr>
          <p:nvPr>
            <p:ph type="body" idx="1"/>
          </p:nvPr>
        </p:nvSpPr>
        <p:spPr>
          <a:xfrm>
            <a:off x="885092" y="1415317"/>
            <a:ext cx="10515601" cy="4351338"/>
          </a:xfrm>
          <a:prstGeom prst="rect">
            <a:avLst/>
          </a:prstGeom>
        </p:spPr>
        <p:txBody>
          <a:bodyPr/>
          <a:lstStyle/>
          <a:p>
            <a:pPr marL="0" indent="0">
              <a:buSzTx/>
              <a:buNone/>
              <a:defRPr sz="3200"/>
            </a:pPr>
            <a:r>
              <a:t>Behaviours of concern may mean that the person:</a:t>
            </a:r>
          </a:p>
          <a:p>
            <a:pPr marL="0" indent="0">
              <a:buSzTx/>
              <a:buNone/>
              <a:defRPr sz="1200"/>
            </a:pPr>
            <a:endParaRPr/>
          </a:p>
          <a:p>
            <a:pPr marL="685800" lvl="1" indent="-228600">
              <a:spcBef>
                <a:spcPts val="500"/>
              </a:spcBef>
              <a:defRPr>
                <a:solidFill>
                  <a:srgbClr val="FF0000"/>
                </a:solidFill>
              </a:defRPr>
            </a:pPr>
            <a:r>
              <a:t>Has pain</a:t>
            </a:r>
            <a:r>
              <a:rPr>
                <a:solidFill>
                  <a:srgbClr val="000000"/>
                </a:solidFill>
              </a:rPr>
              <a:t>  - unable to tell you. </a:t>
            </a:r>
            <a:endParaRPr sz="2400"/>
          </a:p>
          <a:p>
            <a:pPr marL="685800" lvl="1" indent="-228600">
              <a:spcBef>
                <a:spcPts val="500"/>
              </a:spcBef>
            </a:pPr>
            <a:r>
              <a:t>Has past </a:t>
            </a:r>
            <a:r>
              <a:rPr>
                <a:solidFill>
                  <a:srgbClr val="FF0000"/>
                </a:solidFill>
              </a:rPr>
              <a:t>negative experiences </a:t>
            </a:r>
            <a:r>
              <a:t>in hospital</a:t>
            </a:r>
            <a:endParaRPr sz="2400"/>
          </a:p>
          <a:p>
            <a:pPr marL="685800" lvl="1" indent="-228600">
              <a:spcBef>
                <a:spcPts val="500"/>
              </a:spcBef>
              <a:defRPr>
                <a:solidFill>
                  <a:srgbClr val="FF0000"/>
                </a:solidFill>
              </a:defRPr>
            </a:pPr>
            <a:r>
              <a:t>Is frightened</a:t>
            </a:r>
            <a:r>
              <a:rPr>
                <a:solidFill>
                  <a:srgbClr val="000000"/>
                </a:solidFill>
              </a:rPr>
              <a:t> - unfamiliar people or too busy or noisy environment</a:t>
            </a:r>
            <a:endParaRPr sz="2400"/>
          </a:p>
          <a:p>
            <a:pPr marL="685800" lvl="1" indent="-228600">
              <a:spcBef>
                <a:spcPts val="500"/>
              </a:spcBef>
            </a:pPr>
            <a:r>
              <a:t>Has a </a:t>
            </a:r>
            <a:r>
              <a:rPr>
                <a:solidFill>
                  <a:srgbClr val="FF0000"/>
                </a:solidFill>
              </a:rPr>
              <a:t>mental illness </a:t>
            </a:r>
            <a:endParaRPr sz="2400"/>
          </a:p>
          <a:p>
            <a:pPr marL="685800" lvl="1" indent="-228600">
              <a:spcBef>
                <a:spcPts val="500"/>
              </a:spcBef>
            </a:pPr>
            <a:r>
              <a:t>Does not </a:t>
            </a:r>
            <a:r>
              <a:rPr>
                <a:solidFill>
                  <a:srgbClr val="ED6113"/>
                </a:solidFill>
              </a:rPr>
              <a:t>understand</a:t>
            </a:r>
            <a:r>
              <a:t> what’s going on around them </a:t>
            </a:r>
            <a:endParaRPr sz="2400"/>
          </a:p>
          <a:p>
            <a:pPr marL="0" lvl="1" indent="457200">
              <a:spcBef>
                <a:spcPts val="500"/>
              </a:spcBef>
              <a:buSzTx/>
              <a:buNone/>
              <a:defRPr sz="1400"/>
            </a:pPr>
            <a:endParaRPr sz="2400"/>
          </a:p>
          <a:p>
            <a:pPr marL="0" lvl="1" indent="457200">
              <a:spcBef>
                <a:spcPts val="500"/>
              </a:spcBef>
              <a:buSzTx/>
              <a:buNone/>
              <a:defRPr sz="3200" b="1">
                <a:solidFill>
                  <a:srgbClr val="42AEAE"/>
                </a:solidFill>
              </a:defRPr>
            </a:pPr>
            <a:r>
              <a:t>Be experiencing all of the above</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535" name="Title 1"/>
          <p:cNvSpPr txBox="1">
            <a:spLocks noGrp="1"/>
          </p:cNvSpPr>
          <p:nvPr>
            <p:ph type="title"/>
          </p:nvPr>
        </p:nvSpPr>
        <p:spPr>
          <a:prstGeom prst="rect">
            <a:avLst/>
          </a:prstGeom>
        </p:spPr>
        <p:txBody>
          <a:bodyPr/>
          <a:lstStyle>
            <a:lvl1pPr algn="ctr"/>
          </a:lstStyle>
          <a:p>
            <a:r>
              <a:t>  James’ Story </a:t>
            </a:r>
          </a:p>
        </p:txBody>
      </p:sp>
      <p:sp>
        <p:nvSpPr>
          <p:cNvPr id="536" name="Content Placeholder 2"/>
          <p:cNvSpPr txBox="1">
            <a:spLocks noGrp="1"/>
          </p:cNvSpPr>
          <p:nvPr>
            <p:ph type="body" idx="1"/>
          </p:nvPr>
        </p:nvSpPr>
        <p:spPr>
          <a:xfrm>
            <a:off x="967152" y="2024916"/>
            <a:ext cx="10515601" cy="4351339"/>
          </a:xfrm>
          <a:prstGeom prst="rect">
            <a:avLst/>
          </a:prstGeom>
        </p:spPr>
        <p:txBody>
          <a:bodyPr/>
          <a:lstStyle/>
          <a:p>
            <a:pPr>
              <a:buSzPct val="80000"/>
              <a:defRPr sz="3200"/>
            </a:pPr>
            <a:r>
              <a:t>James is a </a:t>
            </a:r>
            <a:r>
              <a:rPr b="1">
                <a:solidFill>
                  <a:srgbClr val="42AEAE"/>
                </a:solidFill>
              </a:rPr>
              <a:t>47 year old </a:t>
            </a:r>
            <a:r>
              <a:t>man who lives in a group home</a:t>
            </a:r>
          </a:p>
          <a:p>
            <a:pPr>
              <a:buSzPct val="80000"/>
              <a:defRPr sz="3200"/>
            </a:pPr>
            <a:r>
              <a:t>James has an intellectual disability and is non verbal</a:t>
            </a:r>
          </a:p>
          <a:p>
            <a:pPr>
              <a:buSzPct val="80000"/>
              <a:defRPr sz="3200"/>
            </a:pPr>
            <a:r>
              <a:t>He communicates with signs and gestures</a:t>
            </a:r>
          </a:p>
          <a:p>
            <a:pPr>
              <a:buSzPct val="80000"/>
              <a:defRPr sz="3200"/>
            </a:pPr>
            <a:r>
              <a:t>James has autism.</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423" name="Title 1"/>
          <p:cNvSpPr txBox="1">
            <a:spLocks noGrp="1"/>
          </p:cNvSpPr>
          <p:nvPr>
            <p:ph type="title"/>
          </p:nvPr>
        </p:nvSpPr>
        <p:spPr>
          <a:prstGeom prst="rect">
            <a:avLst/>
          </a:prstGeom>
        </p:spPr>
        <p:txBody>
          <a:bodyPr/>
          <a:lstStyle>
            <a:lvl1pPr algn="ctr"/>
          </a:lstStyle>
          <a:p>
            <a:r>
              <a:t>Aim</a:t>
            </a:r>
          </a:p>
        </p:txBody>
      </p:sp>
      <p:sp>
        <p:nvSpPr>
          <p:cNvPr id="424" name="Content Placeholder 2"/>
          <p:cNvSpPr txBox="1">
            <a:spLocks noGrp="1"/>
          </p:cNvSpPr>
          <p:nvPr>
            <p:ph type="body" idx="1"/>
          </p:nvPr>
        </p:nvSpPr>
        <p:spPr>
          <a:xfrm>
            <a:off x="838200" y="1544271"/>
            <a:ext cx="10515600" cy="4351338"/>
          </a:xfrm>
          <a:prstGeom prst="rect">
            <a:avLst/>
          </a:prstGeom>
        </p:spPr>
        <p:txBody>
          <a:bodyPr/>
          <a:lstStyle/>
          <a:p>
            <a:pPr marL="0" indent="0" algn="ctr">
              <a:buSzTx/>
              <a:buNone/>
              <a:defRPr sz="4000" b="1">
                <a:solidFill>
                  <a:srgbClr val="44546A"/>
                </a:solidFill>
              </a:defRPr>
            </a:pPr>
            <a:r>
              <a:t>Improve the hospital journey for people </a:t>
            </a:r>
          </a:p>
          <a:p>
            <a:pPr marL="0" indent="0" algn="ctr">
              <a:buSzTx/>
              <a:buNone/>
              <a:defRPr sz="4000" b="1">
                <a:solidFill>
                  <a:srgbClr val="44546A"/>
                </a:solidFill>
              </a:defRPr>
            </a:pPr>
            <a:r>
              <a:t>with disability</a:t>
            </a:r>
          </a:p>
        </p:txBody>
      </p:sp>
      <p:pic>
        <p:nvPicPr>
          <p:cNvPr id="425" name="Picture 6" descr="Picture 6"/>
          <p:cNvPicPr>
            <a:picLocks noChangeAspect="1"/>
          </p:cNvPicPr>
          <p:nvPr/>
        </p:nvPicPr>
        <p:blipFill>
          <a:blip r:embed="rId4"/>
          <a:stretch>
            <a:fillRect/>
          </a:stretch>
        </p:blipFill>
        <p:spPr>
          <a:xfrm>
            <a:off x="4512469" y="3356952"/>
            <a:ext cx="3167063" cy="2198687"/>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grpSp>
        <p:nvGrpSpPr>
          <p:cNvPr id="542" name="Rectangular Callout 23"/>
          <p:cNvGrpSpPr/>
          <p:nvPr/>
        </p:nvGrpSpPr>
        <p:grpSpPr>
          <a:xfrm>
            <a:off x="6601020" y="3723981"/>
            <a:ext cx="4979739" cy="1569106"/>
            <a:chOff x="0" y="0"/>
            <a:chExt cx="4979737" cy="1569104"/>
          </a:xfrm>
        </p:grpSpPr>
        <p:sp>
          <p:nvSpPr>
            <p:cNvPr id="540" name="Shape"/>
            <p:cNvSpPr/>
            <p:nvPr/>
          </p:nvSpPr>
          <p:spPr>
            <a:xfrm>
              <a:off x="0" y="0"/>
              <a:ext cx="4979738" cy="1569105"/>
            </a:xfrm>
            <a:custGeom>
              <a:avLst/>
              <a:gdLst/>
              <a:ahLst/>
              <a:cxnLst>
                <a:cxn ang="0">
                  <a:pos x="wd2" y="hd2"/>
                </a:cxn>
                <a:cxn ang="5400000">
                  <a:pos x="wd2" y="hd2"/>
                </a:cxn>
                <a:cxn ang="10800000">
                  <a:pos x="wd2" y="hd2"/>
                </a:cxn>
                <a:cxn ang="16200000">
                  <a:pos x="wd2" y="hd2"/>
                </a:cxn>
              </a:cxnLst>
              <a:rect l="0" t="0" r="r" b="b"/>
              <a:pathLst>
                <a:path w="21600" h="21600" extrusionOk="0">
                  <a:moveTo>
                    <a:pt x="0" y="2900"/>
                  </a:moveTo>
                  <a:lnTo>
                    <a:pt x="12600" y="2900"/>
                  </a:lnTo>
                  <a:lnTo>
                    <a:pt x="19413" y="0"/>
                  </a:lnTo>
                  <a:lnTo>
                    <a:pt x="18000" y="2900"/>
                  </a:lnTo>
                  <a:lnTo>
                    <a:pt x="21600" y="2900"/>
                  </a:lnTo>
                  <a:lnTo>
                    <a:pt x="21600" y="21600"/>
                  </a:lnTo>
                  <a:lnTo>
                    <a:pt x="0" y="21600"/>
                  </a:lnTo>
                  <a:lnTo>
                    <a:pt x="0" y="6017"/>
                  </a:lnTo>
                  <a:close/>
                </a:path>
              </a:pathLst>
            </a:cu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sz="1400" b="1">
                  <a:latin typeface="Arial"/>
                  <a:ea typeface="Arial"/>
                  <a:cs typeface="Arial"/>
                  <a:sym typeface="Arial"/>
                </a:defRPr>
              </a:pPr>
              <a:endParaRPr/>
            </a:p>
          </p:txBody>
        </p:sp>
        <p:sp>
          <p:nvSpPr>
            <p:cNvPr id="541" name="30 years later…medical  procedure that involves needles is still very traumatic.…"/>
            <p:cNvSpPr txBox="1"/>
            <p:nvPr/>
          </p:nvSpPr>
          <p:spPr>
            <a:xfrm>
              <a:off x="52069" y="237491"/>
              <a:ext cx="4875599" cy="130482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lgn="ctr">
                <a:defRPr sz="1400" b="1">
                  <a:solidFill>
                    <a:srgbClr val="FF0000"/>
                  </a:solidFill>
                  <a:latin typeface="Arial"/>
                  <a:ea typeface="Arial"/>
                  <a:cs typeface="Arial"/>
                  <a:sym typeface="Arial"/>
                </a:defRPr>
              </a:pPr>
              <a:r>
                <a:t>30 years later…</a:t>
              </a:r>
              <a:r>
                <a:rPr>
                  <a:solidFill>
                    <a:srgbClr val="000000"/>
                  </a:solidFill>
                </a:rPr>
                <a:t>medical  procedure that involves needles is still very traumatic.</a:t>
              </a:r>
            </a:p>
            <a:p>
              <a:pPr algn="ctr">
                <a:defRPr sz="1400" b="1">
                  <a:latin typeface="Arial"/>
                  <a:ea typeface="Arial"/>
                  <a:cs typeface="Arial"/>
                  <a:sym typeface="Arial"/>
                </a:defRPr>
              </a:pPr>
              <a:endParaRPr>
                <a:solidFill>
                  <a:srgbClr val="000000"/>
                </a:solidFill>
              </a:endParaRPr>
            </a:p>
            <a:p>
              <a:pPr algn="ctr">
                <a:defRPr sz="1400" b="1">
                  <a:latin typeface="Arial"/>
                  <a:ea typeface="Arial"/>
                  <a:cs typeface="Arial"/>
                  <a:sym typeface="Arial"/>
                </a:defRPr>
              </a:pPr>
              <a:r>
                <a:t>His parents are convinced that this trauma could have been avoided if he was supported differently in hospital all those years ago. </a:t>
              </a:r>
            </a:p>
          </p:txBody>
        </p:sp>
      </p:grpSp>
      <p:sp>
        <p:nvSpPr>
          <p:cNvPr id="543" name="Rectangular Callout 24"/>
          <p:cNvSpPr/>
          <p:nvPr/>
        </p:nvSpPr>
        <p:spPr>
          <a:xfrm>
            <a:off x="3340349" y="3685383"/>
            <a:ext cx="3059114" cy="2738864"/>
          </a:xfrm>
          <a:custGeom>
            <a:avLst/>
            <a:gdLst/>
            <a:ahLst/>
            <a:cxnLst>
              <a:cxn ang="0">
                <a:pos x="wd2" y="hd2"/>
              </a:cxn>
              <a:cxn ang="5400000">
                <a:pos x="wd2" y="hd2"/>
              </a:cxn>
              <a:cxn ang="10800000">
                <a:pos x="wd2" y="hd2"/>
              </a:cxn>
              <a:cxn ang="16200000">
                <a:pos x="wd2" y="hd2"/>
              </a:cxn>
            </a:cxnLst>
            <a:rect l="0" t="0" r="r" b="b"/>
            <a:pathLst>
              <a:path w="21600" h="21600" extrusionOk="0">
                <a:moveTo>
                  <a:pt x="0" y="6204"/>
                </a:moveTo>
                <a:lnTo>
                  <a:pt x="3600" y="6204"/>
                </a:lnTo>
                <a:lnTo>
                  <a:pt x="6867" y="0"/>
                </a:lnTo>
                <a:lnTo>
                  <a:pt x="9000" y="6204"/>
                </a:lnTo>
                <a:lnTo>
                  <a:pt x="21600" y="6204"/>
                </a:lnTo>
                <a:lnTo>
                  <a:pt x="21600" y="21600"/>
                </a:lnTo>
                <a:lnTo>
                  <a:pt x="0" y="21600"/>
                </a:lnTo>
                <a:lnTo>
                  <a:pt x="0" y="8770"/>
                </a:lnTo>
                <a:close/>
              </a:path>
            </a:pathLst>
          </a:custGeom>
          <a:solidFill>
            <a:srgbClr val="FFFFFF"/>
          </a:solidFill>
          <a:ln w="12700">
            <a:solidFill>
              <a:srgbClr val="000000"/>
            </a:solidFill>
            <a:miter/>
          </a:ln>
        </p:spPr>
        <p:txBody>
          <a:bodyPr lIns="45719" rIns="45719" anchor="ctr"/>
          <a:lstStyle/>
          <a:p>
            <a:pPr algn="ctr"/>
            <a:endParaRPr/>
          </a:p>
        </p:txBody>
      </p:sp>
      <p:sp>
        <p:nvSpPr>
          <p:cNvPr id="544" name="Rectangular Callout 25"/>
          <p:cNvSpPr/>
          <p:nvPr/>
        </p:nvSpPr>
        <p:spPr>
          <a:xfrm>
            <a:off x="252248" y="3818442"/>
            <a:ext cx="2822030" cy="1914144"/>
          </a:xfrm>
          <a:custGeom>
            <a:avLst/>
            <a:gdLst/>
            <a:ahLst/>
            <a:cxnLst>
              <a:cxn ang="0">
                <a:pos x="wd2" y="hd2"/>
              </a:cxn>
              <a:cxn ang="5400000">
                <a:pos x="wd2" y="hd2"/>
              </a:cxn>
              <a:cxn ang="10800000">
                <a:pos x="wd2" y="hd2"/>
              </a:cxn>
              <a:cxn ang="16200000">
                <a:pos x="wd2" y="hd2"/>
              </a:cxn>
            </a:cxnLst>
            <a:rect l="0" t="0" r="r" b="b"/>
            <a:pathLst>
              <a:path w="21600" h="21600" extrusionOk="0">
                <a:moveTo>
                  <a:pt x="0" y="4258"/>
                </a:moveTo>
                <a:lnTo>
                  <a:pt x="3600" y="4258"/>
                </a:lnTo>
                <a:lnTo>
                  <a:pt x="7086" y="0"/>
                </a:lnTo>
                <a:lnTo>
                  <a:pt x="9000" y="4258"/>
                </a:lnTo>
                <a:lnTo>
                  <a:pt x="21600" y="4258"/>
                </a:lnTo>
                <a:lnTo>
                  <a:pt x="21600" y="21600"/>
                </a:lnTo>
                <a:lnTo>
                  <a:pt x="0" y="21600"/>
                </a:lnTo>
                <a:lnTo>
                  <a:pt x="0" y="7148"/>
                </a:lnTo>
                <a:close/>
              </a:path>
            </a:pathLst>
          </a:custGeom>
          <a:solidFill>
            <a:srgbClr val="FFFFFF"/>
          </a:solidFill>
          <a:ln w="12700">
            <a:solidFill>
              <a:srgbClr val="000000"/>
            </a:solidFill>
            <a:miter/>
          </a:ln>
        </p:spPr>
        <p:txBody>
          <a:bodyPr lIns="45719" rIns="45719" anchor="ctr"/>
          <a:lstStyle/>
          <a:p>
            <a:pPr algn="ctr"/>
            <a:endParaRPr/>
          </a:p>
        </p:txBody>
      </p:sp>
      <p:sp>
        <p:nvSpPr>
          <p:cNvPr id="545" name="Rectangular Callout 26"/>
          <p:cNvSpPr/>
          <p:nvPr/>
        </p:nvSpPr>
        <p:spPr>
          <a:xfrm>
            <a:off x="374778" y="222249"/>
            <a:ext cx="2576970" cy="270012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5884"/>
                </a:lnTo>
                <a:lnTo>
                  <a:pt x="18000" y="15884"/>
                </a:lnTo>
                <a:lnTo>
                  <a:pt x="15380" y="21600"/>
                </a:lnTo>
                <a:lnTo>
                  <a:pt x="12600" y="15884"/>
                </a:lnTo>
                <a:lnTo>
                  <a:pt x="0" y="15884"/>
                </a:lnTo>
                <a:lnTo>
                  <a:pt x="0" y="9266"/>
                </a:lnTo>
                <a:close/>
              </a:path>
            </a:pathLst>
          </a:custGeom>
          <a:solidFill>
            <a:srgbClr val="FFFFFF"/>
          </a:solidFill>
          <a:ln w="12700">
            <a:solidFill>
              <a:srgbClr val="000000"/>
            </a:solidFill>
            <a:miter/>
          </a:ln>
        </p:spPr>
        <p:txBody>
          <a:bodyPr lIns="45719" rIns="45719" anchor="ctr"/>
          <a:lstStyle/>
          <a:p>
            <a:pPr algn="ctr"/>
            <a:endParaRPr/>
          </a:p>
        </p:txBody>
      </p:sp>
      <p:sp>
        <p:nvSpPr>
          <p:cNvPr id="546" name="Rectangular Callout 27"/>
          <p:cNvSpPr/>
          <p:nvPr/>
        </p:nvSpPr>
        <p:spPr>
          <a:xfrm>
            <a:off x="4059590" y="411367"/>
            <a:ext cx="3243888" cy="28315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7020"/>
                </a:lnTo>
                <a:lnTo>
                  <a:pt x="18000" y="17020"/>
                </a:lnTo>
                <a:lnTo>
                  <a:pt x="11972" y="21600"/>
                </a:lnTo>
                <a:lnTo>
                  <a:pt x="12600" y="17020"/>
                </a:lnTo>
                <a:lnTo>
                  <a:pt x="0" y="17020"/>
                </a:lnTo>
                <a:lnTo>
                  <a:pt x="0" y="9928"/>
                </a:lnTo>
                <a:close/>
              </a:path>
            </a:pathLst>
          </a:custGeom>
          <a:solidFill>
            <a:srgbClr val="FFFFFF"/>
          </a:solidFill>
          <a:ln w="12700">
            <a:solidFill>
              <a:srgbClr val="000000"/>
            </a:solidFill>
            <a:miter/>
          </a:ln>
        </p:spPr>
        <p:txBody>
          <a:bodyPr lIns="45719" rIns="45719" anchor="ctr"/>
          <a:lstStyle/>
          <a:p>
            <a:pPr algn="ctr"/>
            <a:endParaRPr/>
          </a:p>
        </p:txBody>
      </p:sp>
      <p:sp>
        <p:nvSpPr>
          <p:cNvPr id="547" name="Slide Number Placeholder 3"/>
          <p:cNvSpPr txBox="1">
            <a:spLocks noGrp="1"/>
          </p:cNvSpPr>
          <p:nvPr>
            <p:ph type="sldNum" sz="quarter" idx="4294967295"/>
          </p:nvPr>
        </p:nvSpPr>
        <p:spPr>
          <a:xfrm>
            <a:off x="10001310" y="6484572"/>
            <a:ext cx="273656" cy="26425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b="1">
                <a:solidFill>
                  <a:srgbClr val="0D1B43"/>
                </a:solidFill>
                <a:latin typeface="Arial"/>
                <a:ea typeface="Arial"/>
                <a:cs typeface="Arial"/>
                <a:sym typeface="Arial"/>
              </a:defRPr>
            </a:lvl1pPr>
          </a:lstStyle>
          <a:p>
            <a:fld id="{86CB4B4D-7CA3-9044-876B-883B54F8677D}" type="slidenum">
              <a:t>20</a:t>
            </a:fld>
            <a:endParaRPr/>
          </a:p>
        </p:txBody>
      </p:sp>
      <p:sp>
        <p:nvSpPr>
          <p:cNvPr id="548" name="Slide Number Placeholder 3"/>
          <p:cNvSpPr txBox="1"/>
          <p:nvPr/>
        </p:nvSpPr>
        <p:spPr>
          <a:xfrm>
            <a:off x="9571385" y="6484572"/>
            <a:ext cx="657861" cy="2642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r">
              <a:defRPr sz="1200" b="1">
                <a:solidFill>
                  <a:srgbClr val="0D1B43"/>
                </a:solidFill>
                <a:latin typeface="Arial"/>
                <a:ea typeface="Arial"/>
                <a:cs typeface="Arial"/>
                <a:sym typeface="Arial"/>
              </a:defRPr>
            </a:lvl1pPr>
          </a:lstStyle>
          <a:p>
            <a:r>
              <a:t>20</a:t>
            </a:r>
          </a:p>
        </p:txBody>
      </p:sp>
      <p:sp>
        <p:nvSpPr>
          <p:cNvPr id="549" name="Line 5"/>
          <p:cNvSpPr/>
          <p:nvPr/>
        </p:nvSpPr>
        <p:spPr>
          <a:xfrm>
            <a:off x="2222749" y="3284537"/>
            <a:ext cx="1" cy="304801"/>
          </a:xfrm>
          <a:prstGeom prst="line">
            <a:avLst/>
          </a:prstGeom>
          <a:ln w="12700">
            <a:solidFill>
              <a:schemeClr val="accent4"/>
            </a:solidFill>
            <a:miter/>
          </a:ln>
        </p:spPr>
        <p:txBody>
          <a:bodyPr lIns="45719" rIns="45719"/>
          <a:lstStyle/>
          <a:p>
            <a:endParaRPr/>
          </a:p>
        </p:txBody>
      </p:sp>
      <p:sp>
        <p:nvSpPr>
          <p:cNvPr id="550" name="Line 6"/>
          <p:cNvSpPr/>
          <p:nvPr/>
        </p:nvSpPr>
        <p:spPr>
          <a:xfrm>
            <a:off x="2511674" y="3612815"/>
            <a:ext cx="1" cy="304801"/>
          </a:xfrm>
          <a:prstGeom prst="line">
            <a:avLst/>
          </a:prstGeom>
          <a:ln w="12700">
            <a:solidFill>
              <a:schemeClr val="accent4"/>
            </a:solidFill>
            <a:miter/>
          </a:ln>
        </p:spPr>
        <p:txBody>
          <a:bodyPr lIns="45719" rIns="45719"/>
          <a:lstStyle/>
          <a:p>
            <a:endParaRPr/>
          </a:p>
        </p:txBody>
      </p:sp>
      <p:sp>
        <p:nvSpPr>
          <p:cNvPr id="551" name="Line 7"/>
          <p:cNvSpPr/>
          <p:nvPr/>
        </p:nvSpPr>
        <p:spPr>
          <a:xfrm>
            <a:off x="4435724" y="3211513"/>
            <a:ext cx="1" cy="304801"/>
          </a:xfrm>
          <a:prstGeom prst="line">
            <a:avLst/>
          </a:prstGeom>
          <a:ln w="12700">
            <a:solidFill>
              <a:schemeClr val="accent4"/>
            </a:solidFill>
            <a:miter/>
          </a:ln>
        </p:spPr>
        <p:txBody>
          <a:bodyPr lIns="45719" rIns="45719"/>
          <a:lstStyle/>
          <a:p>
            <a:endParaRPr/>
          </a:p>
        </p:txBody>
      </p:sp>
      <p:sp>
        <p:nvSpPr>
          <p:cNvPr id="552" name="Line 9"/>
          <p:cNvSpPr/>
          <p:nvPr/>
        </p:nvSpPr>
        <p:spPr>
          <a:xfrm>
            <a:off x="8301287" y="3236913"/>
            <a:ext cx="1" cy="304801"/>
          </a:xfrm>
          <a:prstGeom prst="line">
            <a:avLst/>
          </a:prstGeom>
          <a:ln w="12700">
            <a:solidFill>
              <a:schemeClr val="accent4"/>
            </a:solidFill>
            <a:miter/>
          </a:ln>
        </p:spPr>
        <p:txBody>
          <a:bodyPr lIns="45719" rIns="45719"/>
          <a:lstStyle/>
          <a:p>
            <a:endParaRPr/>
          </a:p>
        </p:txBody>
      </p:sp>
      <p:sp>
        <p:nvSpPr>
          <p:cNvPr id="553" name="Line 11"/>
          <p:cNvSpPr/>
          <p:nvPr/>
        </p:nvSpPr>
        <p:spPr>
          <a:xfrm>
            <a:off x="11116904" y="3284537"/>
            <a:ext cx="1" cy="304801"/>
          </a:xfrm>
          <a:prstGeom prst="line">
            <a:avLst/>
          </a:prstGeom>
          <a:ln w="12700">
            <a:solidFill>
              <a:schemeClr val="accent4"/>
            </a:solidFill>
            <a:miter/>
          </a:ln>
        </p:spPr>
        <p:txBody>
          <a:bodyPr lIns="45719" rIns="45719"/>
          <a:lstStyle/>
          <a:p>
            <a:endParaRPr/>
          </a:p>
        </p:txBody>
      </p:sp>
      <p:sp>
        <p:nvSpPr>
          <p:cNvPr id="554" name="Text Box 20"/>
          <p:cNvSpPr txBox="1"/>
          <p:nvPr/>
        </p:nvSpPr>
        <p:spPr>
          <a:xfrm>
            <a:off x="3616354" y="2565400"/>
            <a:ext cx="1838863" cy="8730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200" b="1">
                <a:solidFill>
                  <a:srgbClr val="B20838"/>
                </a:solidFill>
                <a:latin typeface="Arial"/>
                <a:ea typeface="Arial"/>
                <a:cs typeface="Arial"/>
                <a:sym typeface="Arial"/>
              </a:defRPr>
            </a:pPr>
            <a:endParaRPr/>
          </a:p>
          <a:p>
            <a:pPr algn="ctr">
              <a:defRPr sz="1400" b="1">
                <a:solidFill>
                  <a:srgbClr val="B20838"/>
                </a:solidFill>
                <a:latin typeface="Arial"/>
                <a:ea typeface="Arial"/>
                <a:cs typeface="Arial"/>
                <a:sym typeface="Arial"/>
              </a:defRPr>
            </a:pPr>
            <a:r>
              <a:t>  Taken to     Emergency</a:t>
            </a:r>
          </a:p>
        </p:txBody>
      </p:sp>
      <p:sp>
        <p:nvSpPr>
          <p:cNvPr id="555" name="Text Box 24"/>
          <p:cNvSpPr txBox="1"/>
          <p:nvPr/>
        </p:nvSpPr>
        <p:spPr>
          <a:xfrm>
            <a:off x="7624695" y="2924175"/>
            <a:ext cx="1280161"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lnSpc>
                <a:spcPct val="90000"/>
              </a:lnSpc>
              <a:defRPr sz="1200" b="1">
                <a:solidFill>
                  <a:srgbClr val="B20838"/>
                </a:solidFill>
                <a:latin typeface="Arial"/>
                <a:ea typeface="Arial"/>
                <a:cs typeface="Arial"/>
                <a:sym typeface="Arial"/>
              </a:defRPr>
            </a:lvl1pPr>
          </a:lstStyle>
          <a:p>
            <a:r>
              <a:t> Home</a:t>
            </a:r>
          </a:p>
        </p:txBody>
      </p:sp>
      <p:sp>
        <p:nvSpPr>
          <p:cNvPr id="556" name="Text Box 32"/>
          <p:cNvSpPr txBox="1"/>
          <p:nvPr/>
        </p:nvSpPr>
        <p:spPr>
          <a:xfrm>
            <a:off x="297968" y="4238376"/>
            <a:ext cx="2730590" cy="16883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600" b="1">
                <a:latin typeface="Arial"/>
                <a:ea typeface="Arial"/>
                <a:cs typeface="Arial"/>
                <a:sym typeface="Arial"/>
              </a:defRPr>
            </a:pPr>
            <a:r>
              <a:t>He was unwell so the DSW called 000 and asked for ambulance assistance. The DSW was unable to go to the hospital with him   </a:t>
            </a:r>
            <a:br/>
            <a:br/>
            <a:endParaRPr sz="800">
              <a:solidFill>
                <a:srgbClr val="3D70B8"/>
              </a:solidFill>
            </a:endParaRPr>
          </a:p>
        </p:txBody>
      </p:sp>
      <p:sp>
        <p:nvSpPr>
          <p:cNvPr id="557" name="Text Box 34"/>
          <p:cNvSpPr txBox="1"/>
          <p:nvPr/>
        </p:nvSpPr>
        <p:spPr>
          <a:xfrm>
            <a:off x="4242582" y="457281"/>
            <a:ext cx="2867680" cy="20355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spcBef>
                <a:spcPts val="900"/>
              </a:spcBef>
              <a:defRPr sz="1600" b="1">
                <a:latin typeface="Arial"/>
                <a:ea typeface="Arial"/>
                <a:cs typeface="Arial"/>
                <a:sym typeface="Arial"/>
              </a:defRPr>
            </a:pPr>
            <a:r>
              <a:t>James was taken to ED. He was very agitated and tried to get out of the bed . The doctor was having difficulty taking bloods. </a:t>
            </a:r>
          </a:p>
          <a:p>
            <a:pPr algn="ctr">
              <a:spcBef>
                <a:spcPts val="900"/>
              </a:spcBef>
              <a:defRPr sz="1600" b="1">
                <a:solidFill>
                  <a:srgbClr val="FF0000"/>
                </a:solidFill>
                <a:latin typeface="Arial"/>
                <a:ea typeface="Arial"/>
                <a:cs typeface="Arial"/>
                <a:sym typeface="Arial"/>
              </a:defRPr>
            </a:pPr>
            <a:r>
              <a:t>5</a:t>
            </a:r>
            <a:r>
              <a:rPr>
                <a:solidFill>
                  <a:srgbClr val="000000"/>
                </a:solidFill>
              </a:rPr>
              <a:t> people were needed to restrain James so bloods could be taken  </a:t>
            </a:r>
          </a:p>
        </p:txBody>
      </p:sp>
      <p:sp>
        <p:nvSpPr>
          <p:cNvPr id="558" name="Text Box 35"/>
          <p:cNvSpPr txBox="1"/>
          <p:nvPr/>
        </p:nvSpPr>
        <p:spPr>
          <a:xfrm>
            <a:off x="2027169" y="3795471"/>
            <a:ext cx="1711961"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lnSpc>
                <a:spcPct val="90000"/>
              </a:lnSpc>
              <a:defRPr sz="1200" b="1">
                <a:solidFill>
                  <a:srgbClr val="B20838"/>
                </a:solidFill>
                <a:latin typeface="Arial"/>
                <a:ea typeface="Arial"/>
                <a:cs typeface="Arial"/>
                <a:sym typeface="Arial"/>
              </a:defRPr>
            </a:lvl1pPr>
          </a:lstStyle>
          <a:p>
            <a:r>
              <a:t>Ambulance</a:t>
            </a:r>
          </a:p>
        </p:txBody>
      </p:sp>
      <p:sp>
        <p:nvSpPr>
          <p:cNvPr id="559" name="Text Box 39"/>
          <p:cNvSpPr txBox="1"/>
          <p:nvPr/>
        </p:nvSpPr>
        <p:spPr>
          <a:xfrm>
            <a:off x="3290025" y="4433094"/>
            <a:ext cx="989648" cy="6596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800">
                <a:solidFill>
                  <a:srgbClr val="3D70B8"/>
                </a:solidFill>
                <a:latin typeface="Arial"/>
                <a:ea typeface="Arial"/>
                <a:cs typeface="Arial"/>
                <a:sym typeface="Arial"/>
              </a:defRPr>
            </a:pPr>
            <a:endParaRPr/>
          </a:p>
          <a:p>
            <a:pPr algn="ctr">
              <a:defRPr sz="800">
                <a:solidFill>
                  <a:srgbClr val="3D70B8"/>
                </a:solidFill>
                <a:latin typeface="Arial"/>
                <a:ea typeface="Arial"/>
                <a:cs typeface="Arial"/>
                <a:sym typeface="Arial"/>
              </a:defRPr>
            </a:pPr>
            <a:r>
              <a:t>. </a:t>
            </a:r>
            <a:br/>
            <a:br/>
            <a:endParaRPr/>
          </a:p>
        </p:txBody>
      </p:sp>
      <p:sp>
        <p:nvSpPr>
          <p:cNvPr id="560" name="Text Box 41"/>
          <p:cNvSpPr txBox="1"/>
          <p:nvPr/>
        </p:nvSpPr>
        <p:spPr>
          <a:xfrm>
            <a:off x="3386071" y="4290040"/>
            <a:ext cx="2967672" cy="22598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800">
                <a:solidFill>
                  <a:srgbClr val="3D70B8"/>
                </a:solidFill>
                <a:latin typeface="Arial"/>
                <a:ea typeface="Arial"/>
                <a:cs typeface="Arial"/>
                <a:sym typeface="Arial"/>
              </a:defRPr>
            </a:pPr>
            <a:r>
              <a:t>.</a:t>
            </a:r>
            <a:endParaRPr sz="3200"/>
          </a:p>
          <a:p>
            <a:pPr algn="ctr">
              <a:defRPr sz="1600" b="1">
                <a:latin typeface="Arial"/>
                <a:ea typeface="Arial"/>
                <a:cs typeface="Arial"/>
                <a:sym typeface="Arial"/>
              </a:defRPr>
            </a:pPr>
            <a:r>
              <a:t>James parents were contacted by the respite staff. </a:t>
            </a:r>
            <a:endParaRPr sz="3200"/>
          </a:p>
          <a:p>
            <a:pPr algn="ctr">
              <a:defRPr sz="1600" b="1">
                <a:latin typeface="Arial"/>
                <a:ea typeface="Arial"/>
                <a:cs typeface="Arial"/>
                <a:sym typeface="Arial"/>
              </a:defRPr>
            </a:pPr>
            <a:endParaRPr sz="3200"/>
          </a:p>
          <a:p>
            <a:pPr algn="ctr">
              <a:defRPr sz="1600" b="1">
                <a:latin typeface="Arial"/>
                <a:ea typeface="Arial"/>
                <a:cs typeface="Arial"/>
                <a:sym typeface="Arial"/>
              </a:defRPr>
            </a:pPr>
            <a:r>
              <a:t>It took them a few hours to return from holiday. James was very distressed when they arrived</a:t>
            </a:r>
            <a:r>
              <a:rPr>
                <a:solidFill>
                  <a:srgbClr val="3D70B8"/>
                </a:solidFill>
              </a:rPr>
              <a:t>.</a:t>
            </a:r>
            <a:br>
              <a:rPr>
                <a:solidFill>
                  <a:srgbClr val="3D70B8"/>
                </a:solidFill>
              </a:rPr>
            </a:br>
            <a:endParaRPr sz="800">
              <a:solidFill>
                <a:srgbClr val="3D70B8"/>
              </a:solidFill>
            </a:endParaRPr>
          </a:p>
        </p:txBody>
      </p:sp>
      <p:sp>
        <p:nvSpPr>
          <p:cNvPr id="561" name="Text Box 44"/>
          <p:cNvSpPr txBox="1"/>
          <p:nvPr/>
        </p:nvSpPr>
        <p:spPr>
          <a:xfrm>
            <a:off x="6445182" y="4581525"/>
            <a:ext cx="989649" cy="3167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800">
                <a:solidFill>
                  <a:srgbClr val="3D70B8"/>
                </a:solidFill>
                <a:latin typeface="Arial"/>
                <a:ea typeface="Arial"/>
                <a:cs typeface="Arial"/>
                <a:sym typeface="Arial"/>
              </a:defRPr>
            </a:pPr>
            <a:r>
              <a:t>. </a:t>
            </a:r>
            <a:br/>
            <a:endParaRPr/>
          </a:p>
        </p:txBody>
      </p:sp>
      <p:sp>
        <p:nvSpPr>
          <p:cNvPr id="562" name="Text Box 54"/>
          <p:cNvSpPr txBox="1"/>
          <p:nvPr/>
        </p:nvSpPr>
        <p:spPr>
          <a:xfrm>
            <a:off x="8821670" y="5084762"/>
            <a:ext cx="989648" cy="3167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800">
                <a:solidFill>
                  <a:srgbClr val="3D70B8"/>
                </a:solidFill>
                <a:latin typeface="Arial"/>
                <a:ea typeface="Arial"/>
                <a:cs typeface="Arial"/>
                <a:sym typeface="Arial"/>
              </a:defRPr>
            </a:pPr>
            <a:r>
              <a:t>. </a:t>
            </a:r>
            <a:br/>
            <a:endParaRPr/>
          </a:p>
        </p:txBody>
      </p:sp>
      <p:grpSp>
        <p:nvGrpSpPr>
          <p:cNvPr id="565" name="Rectangular Callout 47"/>
          <p:cNvGrpSpPr/>
          <p:nvPr/>
        </p:nvGrpSpPr>
        <p:grpSpPr>
          <a:xfrm>
            <a:off x="7702061" y="222250"/>
            <a:ext cx="2684586" cy="2733046"/>
            <a:chOff x="0" y="0"/>
            <a:chExt cx="2684584" cy="2733045"/>
          </a:xfrm>
        </p:grpSpPr>
        <p:sp>
          <p:nvSpPr>
            <p:cNvPr id="563" name="Shape"/>
            <p:cNvSpPr/>
            <p:nvPr/>
          </p:nvSpPr>
          <p:spPr>
            <a:xfrm>
              <a:off x="0" y="0"/>
              <a:ext cx="2684585" cy="27330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5278"/>
                  </a:lnTo>
                  <a:lnTo>
                    <a:pt x="9000" y="15278"/>
                  </a:lnTo>
                  <a:lnTo>
                    <a:pt x="5054" y="21600"/>
                  </a:lnTo>
                  <a:lnTo>
                    <a:pt x="3600" y="15278"/>
                  </a:lnTo>
                  <a:lnTo>
                    <a:pt x="0" y="15278"/>
                  </a:lnTo>
                  <a:lnTo>
                    <a:pt x="0" y="8912"/>
                  </a:lnTo>
                  <a:close/>
                </a:path>
              </a:pathLst>
            </a:cu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sz="1600" b="1">
                  <a:latin typeface="Arial"/>
                  <a:ea typeface="Arial"/>
                  <a:cs typeface="Arial"/>
                  <a:sym typeface="Arial"/>
                </a:defRPr>
              </a:pPr>
              <a:endParaRPr/>
            </a:p>
          </p:txBody>
        </p:sp>
        <p:sp>
          <p:nvSpPr>
            <p:cNvPr id="564" name="James was discharged into the care of his parents.…"/>
            <p:cNvSpPr txBox="1"/>
            <p:nvPr/>
          </p:nvSpPr>
          <p:spPr>
            <a:xfrm>
              <a:off x="52069" y="124064"/>
              <a:ext cx="2580447" cy="168499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lgn="ctr">
                <a:defRPr sz="1600" b="1">
                  <a:latin typeface="Arial"/>
                  <a:ea typeface="Arial"/>
                  <a:cs typeface="Arial"/>
                  <a:sym typeface="Arial"/>
                </a:defRPr>
              </a:pPr>
              <a:r>
                <a:t>James was discharged into the care of his parents. </a:t>
              </a:r>
            </a:p>
            <a:p>
              <a:pPr algn="ctr">
                <a:defRPr sz="1600" b="1">
                  <a:latin typeface="Arial"/>
                  <a:ea typeface="Arial"/>
                  <a:cs typeface="Arial"/>
                  <a:sym typeface="Arial"/>
                </a:defRPr>
              </a:pPr>
              <a:endParaRPr/>
            </a:p>
            <a:p>
              <a:pPr algn="ctr">
                <a:defRPr sz="1600" b="1">
                  <a:latin typeface="Arial"/>
                  <a:ea typeface="Arial"/>
                  <a:cs typeface="Arial"/>
                  <a:sym typeface="Arial"/>
                </a:defRPr>
              </a:pPr>
              <a:r>
                <a:t>They were informed that restraint was used to take blood. </a:t>
              </a:r>
            </a:p>
          </p:txBody>
        </p:sp>
      </p:grpSp>
      <p:sp>
        <p:nvSpPr>
          <p:cNvPr id="566" name="Text Box 58"/>
          <p:cNvSpPr txBox="1"/>
          <p:nvPr/>
        </p:nvSpPr>
        <p:spPr>
          <a:xfrm>
            <a:off x="491542" y="515081"/>
            <a:ext cx="2485530" cy="15783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spcBef>
                <a:spcPts val="900"/>
              </a:spcBef>
              <a:defRPr sz="1600" b="1">
                <a:solidFill>
                  <a:srgbClr val="FF0000"/>
                </a:solidFill>
                <a:latin typeface="Arial"/>
                <a:ea typeface="Arial"/>
                <a:cs typeface="Arial"/>
                <a:sym typeface="Arial"/>
              </a:defRPr>
            </a:pPr>
            <a:r>
              <a:t>When he was 17</a:t>
            </a:r>
            <a:endParaRPr sz="3200"/>
          </a:p>
          <a:p>
            <a:pPr algn="ctr">
              <a:spcBef>
                <a:spcPts val="900"/>
              </a:spcBef>
              <a:defRPr sz="1600" b="1">
                <a:latin typeface="Arial"/>
                <a:ea typeface="Arial"/>
                <a:cs typeface="Arial"/>
                <a:sym typeface="Arial"/>
              </a:defRPr>
            </a:pPr>
            <a:r>
              <a:t>James was staying at respite while his parents went  on their first  holiday since he was born </a:t>
            </a:r>
          </a:p>
        </p:txBody>
      </p:sp>
      <p:sp>
        <p:nvSpPr>
          <p:cNvPr id="567" name="Straight Arrow Connector 50"/>
          <p:cNvSpPr/>
          <p:nvPr/>
        </p:nvSpPr>
        <p:spPr>
          <a:xfrm flipV="1">
            <a:off x="445822" y="3636627"/>
            <a:ext cx="11296135" cy="15874"/>
          </a:xfrm>
          <a:prstGeom prst="line">
            <a:avLst/>
          </a:prstGeom>
          <a:ln w="76200">
            <a:solidFill>
              <a:schemeClr val="accent4"/>
            </a:solidFill>
            <a:miter/>
            <a:tailEnd type="triangle"/>
          </a:ln>
        </p:spPr>
        <p:txBody>
          <a:bodyPr lIns="45719" rIns="45719"/>
          <a:lstStyle/>
          <a:p>
            <a:endParaRPr/>
          </a:p>
        </p:txBody>
      </p:sp>
      <p:pic>
        <p:nvPicPr>
          <p:cNvPr id="568" name="Picture 39" descr="Picture 39"/>
          <p:cNvPicPr>
            <a:picLocks noChangeAspect="1"/>
          </p:cNvPicPr>
          <p:nvPr/>
        </p:nvPicPr>
        <p:blipFill>
          <a:blip r:embed="rId4"/>
          <a:stretch>
            <a:fillRect/>
          </a:stretch>
        </p:blipFill>
        <p:spPr>
          <a:xfrm>
            <a:off x="2511674" y="2362200"/>
            <a:ext cx="1547916" cy="1074738"/>
          </a:xfrm>
          <a:prstGeom prst="rect">
            <a:avLst/>
          </a:prstGeom>
          <a:ln w="12700">
            <a:miter lim="400000"/>
          </a:ln>
        </p:spPr>
      </p:pic>
      <p:pic>
        <p:nvPicPr>
          <p:cNvPr id="569" name="Picture 52" descr="Picture 52"/>
          <p:cNvPicPr>
            <a:picLocks noChangeAspect="1"/>
          </p:cNvPicPr>
          <p:nvPr/>
        </p:nvPicPr>
        <p:blipFill>
          <a:blip r:embed="rId5"/>
          <a:stretch>
            <a:fillRect/>
          </a:stretch>
        </p:blipFill>
        <p:spPr>
          <a:xfrm>
            <a:off x="8744773" y="2482850"/>
            <a:ext cx="1112264" cy="1033463"/>
          </a:xfrm>
          <a:prstGeom prst="rect">
            <a:avLst/>
          </a:prstGeom>
          <a:ln w="12700">
            <a:miter lim="400000"/>
          </a:ln>
        </p:spPr>
      </p:pic>
      <p:sp>
        <p:nvSpPr>
          <p:cNvPr id="570" name="TextBox 2"/>
          <p:cNvSpPr txBox="1"/>
          <p:nvPr/>
        </p:nvSpPr>
        <p:spPr>
          <a:xfrm>
            <a:off x="10386646" y="1922363"/>
            <a:ext cx="1500555" cy="998697"/>
          </a:xfrm>
          <a:prstGeom prst="rect">
            <a:avLst/>
          </a:prstGeom>
          <a:gradFill>
            <a:gsLst>
              <a:gs pos="0">
                <a:schemeClr val="accent2">
                  <a:hueOff val="-368864"/>
                  <a:lumOff val="24249"/>
                </a:schemeClr>
              </a:gs>
              <a:gs pos="50000">
                <a:srgbClr val="F5B093"/>
              </a:gs>
              <a:gs pos="100000">
                <a:schemeClr val="accent2">
                  <a:hueOff val="-353522"/>
                  <a:satOff val="5390"/>
                  <a:lumOff val="17469"/>
                </a:schemeClr>
              </a:gs>
            </a:gsLst>
            <a:lin ang="5400000"/>
          </a:gradFill>
          <a:ln w="6350">
            <a:solidFill>
              <a:schemeClr val="accent2"/>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200"/>
            </a:pPr>
            <a:r>
              <a:t>Lifelong </a:t>
            </a:r>
          </a:p>
          <a:p>
            <a:pPr>
              <a:defRPr sz="3200"/>
            </a:pPr>
            <a:r>
              <a:t>Impact </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 name="Title 1"/>
          <p:cNvSpPr txBox="1">
            <a:spLocks noGrp="1"/>
          </p:cNvSpPr>
          <p:nvPr>
            <p:ph type="title"/>
          </p:nvPr>
        </p:nvSpPr>
        <p:spPr>
          <a:prstGeom prst="rect">
            <a:avLst/>
          </a:prstGeom>
        </p:spPr>
        <p:txBody>
          <a:bodyPr/>
          <a:lstStyle/>
          <a:p>
            <a:r>
              <a:t>A2D Together Folder </a:t>
            </a:r>
          </a:p>
        </p:txBody>
      </p:sp>
      <p:sp>
        <p:nvSpPr>
          <p:cNvPr id="575" name="Content Placeholder 2"/>
          <p:cNvSpPr txBox="1">
            <a:spLocks noGrp="1"/>
          </p:cNvSpPr>
          <p:nvPr>
            <p:ph type="body" sz="half" idx="1"/>
          </p:nvPr>
        </p:nvSpPr>
        <p:spPr>
          <a:xfrm>
            <a:off x="838200" y="1825625"/>
            <a:ext cx="7532076" cy="4351338"/>
          </a:xfrm>
          <a:prstGeom prst="rect">
            <a:avLst/>
          </a:prstGeom>
        </p:spPr>
        <p:txBody>
          <a:bodyPr/>
          <a:lstStyle/>
          <a:p>
            <a:pPr>
              <a:buSzPct val="83000"/>
              <a:defRPr b="1">
                <a:solidFill>
                  <a:srgbClr val="2E75B6"/>
                </a:solidFill>
              </a:defRPr>
            </a:pPr>
            <a:r>
              <a:t>Front cover – </a:t>
            </a:r>
            <a:r>
              <a:rPr b="0"/>
              <a:t>Contacts/photo</a:t>
            </a:r>
          </a:p>
          <a:p>
            <a:pPr>
              <a:buSzPct val="83000"/>
              <a:defRPr b="1">
                <a:solidFill>
                  <a:srgbClr val="FF0000"/>
                </a:solidFill>
              </a:defRPr>
            </a:pPr>
            <a:r>
              <a:t>Medication chart </a:t>
            </a:r>
            <a:r>
              <a:rPr b="0"/>
              <a:t>and</a:t>
            </a:r>
            <a:r>
              <a:t> Webster Pack</a:t>
            </a:r>
          </a:p>
          <a:p>
            <a:pPr>
              <a:buSzPct val="83000"/>
              <a:defRPr b="1">
                <a:solidFill>
                  <a:srgbClr val="ED6113"/>
                </a:solidFill>
              </a:defRPr>
            </a:pPr>
            <a:r>
              <a:t>TOP 5 </a:t>
            </a:r>
            <a:r>
              <a:rPr b="0"/>
              <a:t>tips for support</a:t>
            </a:r>
            <a:endParaRPr>
              <a:solidFill>
                <a:srgbClr val="548235"/>
              </a:solidFill>
            </a:endParaRPr>
          </a:p>
          <a:p>
            <a:pPr>
              <a:buSzPct val="83000"/>
              <a:defRPr b="1">
                <a:solidFill>
                  <a:srgbClr val="548235"/>
                </a:solidFill>
              </a:defRPr>
            </a:pPr>
            <a:r>
              <a:t>Hospital Support Plan </a:t>
            </a:r>
          </a:p>
          <a:p>
            <a:pPr>
              <a:buSzPct val="83000"/>
              <a:defRPr b="1">
                <a:solidFill>
                  <a:srgbClr val="548235"/>
                </a:solidFill>
              </a:defRPr>
            </a:pPr>
            <a:r>
              <a:t>Mealtime Management Plan</a:t>
            </a:r>
          </a:p>
          <a:p>
            <a:pPr>
              <a:buSzPct val="83000"/>
              <a:defRPr>
                <a:solidFill>
                  <a:srgbClr val="548235"/>
                </a:solidFill>
              </a:defRPr>
            </a:pPr>
            <a:r>
              <a:t>Other relevant plans to support the person in hospital</a:t>
            </a:r>
          </a:p>
        </p:txBody>
      </p:sp>
      <p:pic>
        <p:nvPicPr>
          <p:cNvPr id="576" name="Picture 3" descr="Picture 3"/>
          <p:cNvPicPr>
            <a:picLocks noChangeAspect="1"/>
          </p:cNvPicPr>
          <p:nvPr/>
        </p:nvPicPr>
        <p:blipFill>
          <a:blip r:embed="rId3"/>
          <a:stretch>
            <a:fillRect/>
          </a:stretch>
        </p:blipFill>
        <p:spPr>
          <a:xfrm rot="199307">
            <a:off x="8471809" y="616307"/>
            <a:ext cx="2536120" cy="3578051"/>
          </a:xfrm>
          <a:prstGeom prst="rect">
            <a:avLst/>
          </a:prstGeom>
          <a:ln w="12700">
            <a:miter lim="400000"/>
          </a:ln>
        </p:spPr>
      </p:pic>
      <p:sp>
        <p:nvSpPr>
          <p:cNvPr id="577" name="Rectangle 4"/>
          <p:cNvSpPr txBox="1"/>
          <p:nvPr/>
        </p:nvSpPr>
        <p:spPr>
          <a:xfrm>
            <a:off x="2144151" y="5432195"/>
            <a:ext cx="6004560" cy="7607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400" b="1" i="1"/>
            </a:lvl1pPr>
          </a:lstStyle>
          <a:p>
            <a:r>
              <a:t>It is important that this information stay with the person at all times</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1" name="Picture 2" descr="Picture 2"/>
          <p:cNvPicPr>
            <a:picLocks noChangeAspect="1"/>
          </p:cNvPicPr>
          <p:nvPr/>
        </p:nvPicPr>
        <p:blipFill>
          <a:blip r:embed="rId3"/>
          <a:stretch>
            <a:fillRect/>
          </a:stretch>
        </p:blipFill>
        <p:spPr>
          <a:xfrm>
            <a:off x="8262122" y="621074"/>
            <a:ext cx="3224214" cy="2253984"/>
          </a:xfrm>
          <a:prstGeom prst="rect">
            <a:avLst/>
          </a:prstGeom>
          <a:ln w="12700">
            <a:miter lim="400000"/>
          </a:ln>
        </p:spPr>
      </p:pic>
      <p:sp>
        <p:nvSpPr>
          <p:cNvPr id="582" name="Title 1"/>
          <p:cNvSpPr txBox="1">
            <a:spLocks noGrp="1"/>
          </p:cNvSpPr>
          <p:nvPr>
            <p:ph type="title"/>
          </p:nvPr>
        </p:nvSpPr>
        <p:spPr>
          <a:prstGeom prst="rect">
            <a:avLst/>
          </a:prstGeom>
        </p:spPr>
        <p:txBody>
          <a:bodyPr/>
          <a:lstStyle/>
          <a:p>
            <a:r>
              <a:t>End of life plans</a:t>
            </a:r>
          </a:p>
        </p:txBody>
      </p:sp>
      <p:sp>
        <p:nvSpPr>
          <p:cNvPr id="583" name="Content Placeholder 2"/>
          <p:cNvSpPr txBox="1">
            <a:spLocks noGrp="1"/>
          </p:cNvSpPr>
          <p:nvPr>
            <p:ph type="body" sz="half" idx="1"/>
          </p:nvPr>
        </p:nvSpPr>
        <p:spPr>
          <a:xfrm>
            <a:off x="722330" y="3110379"/>
            <a:ext cx="9278816" cy="2508739"/>
          </a:xfrm>
          <a:prstGeom prst="rect">
            <a:avLst/>
          </a:prstGeom>
        </p:spPr>
        <p:txBody>
          <a:bodyPr/>
          <a:lstStyle/>
          <a:p>
            <a:pPr marL="0" lvl="1" indent="0">
              <a:buSzTx/>
              <a:buNone/>
            </a:pPr>
            <a:r>
              <a:t>- </a:t>
            </a:r>
            <a:r>
              <a:rPr sz="3200"/>
              <a:t>Authorised care plan or/and</a:t>
            </a:r>
            <a:endParaRPr sz="2400"/>
          </a:p>
          <a:p>
            <a:pPr marL="0" lvl="1" indent="0">
              <a:spcBef>
                <a:spcPts val="1800"/>
              </a:spcBef>
              <a:buSzTx/>
              <a:buNone/>
              <a:defRPr sz="3200"/>
            </a:pPr>
            <a:r>
              <a:t>- Palliative care plan</a:t>
            </a:r>
          </a:p>
          <a:p>
            <a:pPr marL="0" lvl="1" indent="457200">
              <a:spcBef>
                <a:spcPts val="600"/>
              </a:spcBef>
              <a:buSzTx/>
              <a:buNone/>
              <a:defRPr sz="2400"/>
            </a:pPr>
            <a:r>
              <a:t>- </a:t>
            </a:r>
            <a:r>
              <a:rPr sz="2800"/>
              <a:t>In  the front section of their folder</a:t>
            </a:r>
          </a:p>
          <a:p>
            <a:pPr marL="0" lvl="1" indent="457200">
              <a:spcBef>
                <a:spcPts val="500"/>
              </a:spcBef>
              <a:buSzTx/>
              <a:buNone/>
              <a:defRPr b="1">
                <a:solidFill>
                  <a:srgbClr val="FF0000"/>
                </a:solidFill>
              </a:defRPr>
            </a:pPr>
            <a:r>
              <a:t>- Highlighted</a:t>
            </a:r>
            <a:r>
              <a:rPr b="0">
                <a:solidFill>
                  <a:srgbClr val="000000"/>
                </a:solidFill>
              </a:rPr>
              <a:t> on the cover page of the A2D Together Folder</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587" name="Title 1"/>
          <p:cNvSpPr txBox="1">
            <a:spLocks noGrp="1"/>
          </p:cNvSpPr>
          <p:nvPr>
            <p:ph type="title"/>
          </p:nvPr>
        </p:nvSpPr>
        <p:spPr>
          <a:prstGeom prst="rect">
            <a:avLst/>
          </a:prstGeom>
        </p:spPr>
        <p:txBody>
          <a:bodyPr/>
          <a:lstStyle>
            <a:lvl1pPr algn="ctr"/>
          </a:lstStyle>
          <a:p>
            <a:r>
              <a:t>Consent to medical treatment </a:t>
            </a:r>
          </a:p>
        </p:txBody>
      </p:sp>
      <p:sp>
        <p:nvSpPr>
          <p:cNvPr id="588" name="Content Placeholder 2"/>
          <p:cNvSpPr txBox="1">
            <a:spLocks noGrp="1"/>
          </p:cNvSpPr>
          <p:nvPr>
            <p:ph type="body" idx="1"/>
          </p:nvPr>
        </p:nvSpPr>
        <p:spPr>
          <a:prstGeom prst="rect">
            <a:avLst/>
          </a:prstGeom>
        </p:spPr>
        <p:txBody>
          <a:bodyPr/>
          <a:lstStyle/>
          <a:p>
            <a:r>
              <a:rPr dirty="0"/>
              <a:t>Medical Practitioners -  legal and professional responsibility to obtain consent to treatments </a:t>
            </a:r>
          </a:p>
          <a:p>
            <a:r>
              <a:rPr dirty="0"/>
              <a:t>If patient  unable to consent -  seek consent from the patient’s ‘person responsible’  (</a:t>
            </a:r>
            <a:r>
              <a:rPr i="1" dirty="0"/>
              <a:t>The Guardianship Act 1887)</a:t>
            </a:r>
          </a:p>
          <a:p>
            <a:pPr>
              <a:defRPr b="1"/>
            </a:pPr>
            <a:r>
              <a:rPr dirty="0"/>
              <a:t>Disability Support staff are </a:t>
            </a:r>
            <a:r>
              <a:rPr dirty="0">
                <a:solidFill>
                  <a:srgbClr val="FF0000"/>
                </a:solidFill>
              </a:rPr>
              <a:t>not permitted </a:t>
            </a:r>
            <a:r>
              <a:rPr dirty="0"/>
              <a:t>to consent to medical treatment. </a:t>
            </a:r>
          </a:p>
          <a:p>
            <a:r>
              <a:rPr dirty="0"/>
              <a:t>Their role is to support the patient and provide the name of the ‘person responsible’ </a:t>
            </a:r>
            <a:r>
              <a:rPr dirty="0">
                <a:solidFill>
                  <a:srgbClr val="FF0000"/>
                </a:solidFill>
              </a:rPr>
              <a:t>A2D Together Folder </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592" name="Title 1"/>
          <p:cNvSpPr txBox="1">
            <a:spLocks noGrp="1"/>
          </p:cNvSpPr>
          <p:nvPr>
            <p:ph type="title"/>
          </p:nvPr>
        </p:nvSpPr>
        <p:spPr>
          <a:prstGeom prst="rect">
            <a:avLst/>
          </a:prstGeom>
        </p:spPr>
        <p:txBody>
          <a:bodyPr/>
          <a:lstStyle>
            <a:lvl1pPr algn="ctr"/>
          </a:lstStyle>
          <a:p>
            <a:r>
              <a:t>Treatment considered urgent and necessary </a:t>
            </a:r>
          </a:p>
        </p:txBody>
      </p:sp>
      <p:sp>
        <p:nvSpPr>
          <p:cNvPr id="593" name="Content Placeholder 2"/>
          <p:cNvSpPr txBox="1">
            <a:spLocks noGrp="1"/>
          </p:cNvSpPr>
          <p:nvPr>
            <p:ph type="body" idx="1"/>
          </p:nvPr>
        </p:nvSpPr>
        <p:spPr>
          <a:prstGeom prst="rect">
            <a:avLst/>
          </a:prstGeom>
        </p:spPr>
        <p:txBody>
          <a:bodyPr/>
          <a:lstStyle/>
          <a:p>
            <a:pPr>
              <a:buSzPct val="80000"/>
              <a:defRPr sz="3200"/>
            </a:pPr>
            <a:r>
              <a:t>Save patient’s life</a:t>
            </a:r>
          </a:p>
          <a:p>
            <a:pPr>
              <a:buSzPct val="80000"/>
              <a:defRPr sz="3200"/>
            </a:pPr>
            <a:r>
              <a:t>Prevent serious damage to health</a:t>
            </a:r>
          </a:p>
          <a:p>
            <a:pPr>
              <a:buSzPct val="80000"/>
              <a:defRPr sz="3200"/>
            </a:pPr>
            <a:r>
              <a:t>Prevent or alleviate significant pain or distress </a:t>
            </a:r>
          </a:p>
        </p:txBody>
      </p:sp>
      <p:pic>
        <p:nvPicPr>
          <p:cNvPr id="594" name="Picture 3" descr="Picture 3"/>
          <p:cNvPicPr>
            <a:picLocks noChangeAspect="1"/>
          </p:cNvPicPr>
          <p:nvPr/>
        </p:nvPicPr>
        <p:blipFill>
          <a:blip r:embed="rId4"/>
          <a:stretch>
            <a:fillRect/>
          </a:stretch>
        </p:blipFill>
        <p:spPr>
          <a:xfrm rot="19741066">
            <a:off x="8564819" y="2883777"/>
            <a:ext cx="3276601" cy="1057276"/>
          </a:xfrm>
          <a:prstGeom prst="rect">
            <a:avLst/>
          </a:prstGeom>
          <a:ln w="12700">
            <a:miter lim="400000"/>
          </a:ln>
        </p:spPr>
      </p:pic>
      <p:sp>
        <p:nvSpPr>
          <p:cNvPr id="595" name="TextBox 5"/>
          <p:cNvSpPr txBox="1"/>
          <p:nvPr/>
        </p:nvSpPr>
        <p:spPr>
          <a:xfrm>
            <a:off x="2450122" y="4247317"/>
            <a:ext cx="5076094" cy="891888"/>
          </a:xfrm>
          <a:prstGeom prst="rect">
            <a:avLst/>
          </a:prstGeom>
          <a:solidFill>
            <a:srgbClr val="E2F0D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lvl="1" indent="0" algn="ctr">
              <a:defRPr sz="3600" b="1">
                <a:solidFill>
                  <a:srgbClr val="FF0000"/>
                </a:solidFill>
              </a:defRPr>
            </a:pPr>
            <a:r>
              <a:t>No Consent is required</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599" name="Title 1"/>
          <p:cNvSpPr txBox="1">
            <a:spLocks noGrp="1"/>
          </p:cNvSpPr>
          <p:nvPr>
            <p:ph type="title"/>
          </p:nvPr>
        </p:nvSpPr>
        <p:spPr>
          <a:xfrm>
            <a:off x="838200" y="271340"/>
            <a:ext cx="10515600" cy="1325563"/>
          </a:xfrm>
          <a:prstGeom prst="rect">
            <a:avLst/>
          </a:prstGeom>
        </p:spPr>
        <p:txBody>
          <a:bodyPr/>
          <a:lstStyle>
            <a:lvl1pPr algn="ctr">
              <a:defRPr sz="5400"/>
            </a:lvl1pPr>
          </a:lstStyle>
          <a:p>
            <a:r>
              <a:t>TOP 5 is…</a:t>
            </a:r>
          </a:p>
        </p:txBody>
      </p:sp>
      <p:sp>
        <p:nvSpPr>
          <p:cNvPr id="600" name="Content Placeholder 2"/>
          <p:cNvSpPr txBox="1">
            <a:spLocks noGrp="1"/>
          </p:cNvSpPr>
          <p:nvPr>
            <p:ph type="body" idx="1"/>
          </p:nvPr>
        </p:nvSpPr>
        <p:spPr>
          <a:xfrm>
            <a:off x="803028" y="1568815"/>
            <a:ext cx="9138141" cy="4351338"/>
          </a:xfrm>
          <a:prstGeom prst="rect">
            <a:avLst/>
          </a:prstGeom>
        </p:spPr>
        <p:txBody>
          <a:bodyPr/>
          <a:lstStyle/>
          <a:p>
            <a:pPr>
              <a:buSzPct val="80000"/>
              <a:defRPr sz="3200"/>
            </a:pPr>
            <a:r>
              <a:t>designed to </a:t>
            </a:r>
            <a:r>
              <a:rPr>
                <a:solidFill>
                  <a:srgbClr val="FF0000"/>
                </a:solidFill>
              </a:rPr>
              <a:t>assist</a:t>
            </a:r>
            <a:r>
              <a:t> the hospital staff  </a:t>
            </a:r>
            <a:r>
              <a:rPr>
                <a:solidFill>
                  <a:srgbClr val="FF0000"/>
                </a:solidFill>
              </a:rPr>
              <a:t>better understand</a:t>
            </a:r>
            <a:r>
              <a:t> the individual needs of the person</a:t>
            </a:r>
          </a:p>
          <a:p>
            <a:pPr>
              <a:buSzPct val="80000"/>
              <a:defRPr sz="3200"/>
            </a:pPr>
            <a:r>
              <a:t>developed by people who </a:t>
            </a:r>
            <a:r>
              <a:rPr b="1">
                <a:solidFill>
                  <a:srgbClr val="FF9900"/>
                </a:solidFill>
              </a:rPr>
              <a:t>know the person well </a:t>
            </a:r>
            <a:r>
              <a:t>and include:</a:t>
            </a:r>
          </a:p>
          <a:p>
            <a:pPr marL="685800" lvl="1" indent="-228600">
              <a:spcBef>
                <a:spcPts val="1200"/>
              </a:spcBef>
            </a:pPr>
            <a:r>
              <a:t>any </a:t>
            </a:r>
            <a:r>
              <a:rPr b="1">
                <a:solidFill>
                  <a:schemeClr val="accent6"/>
                </a:solidFill>
              </a:rPr>
              <a:t>risks</a:t>
            </a:r>
            <a:r>
              <a:t> eg choking, pica</a:t>
            </a:r>
          </a:p>
          <a:p>
            <a:pPr marL="685800" lvl="1" indent="-228600">
              <a:spcBef>
                <a:spcPts val="1200"/>
              </a:spcBef>
              <a:defRPr>
                <a:solidFill>
                  <a:srgbClr val="FF0000"/>
                </a:solidFill>
              </a:defRPr>
            </a:pPr>
            <a:r>
              <a:t>interests, likes</a:t>
            </a:r>
            <a:r>
              <a:rPr>
                <a:solidFill>
                  <a:srgbClr val="000000"/>
                </a:solidFill>
              </a:rPr>
              <a:t>, </a:t>
            </a:r>
            <a:r>
              <a:t>dislikes, fears/ phobias, rituals/routines </a:t>
            </a:r>
          </a:p>
          <a:p>
            <a:pPr marL="685800" lvl="1" indent="-228600">
              <a:spcBef>
                <a:spcPts val="1200"/>
              </a:spcBef>
            </a:pPr>
            <a:r>
              <a:t>things that might </a:t>
            </a:r>
            <a:r>
              <a:rPr b="1">
                <a:solidFill>
                  <a:srgbClr val="FF9900"/>
                </a:solidFill>
              </a:rPr>
              <a:t>trigger</a:t>
            </a:r>
            <a:r>
              <a:t> the person to </a:t>
            </a:r>
            <a:r>
              <a:rPr b="1">
                <a:solidFill>
                  <a:srgbClr val="FF9900"/>
                </a:solidFill>
              </a:rPr>
              <a:t>become upset </a:t>
            </a:r>
            <a:r>
              <a:t>whilst in the hospital setting</a:t>
            </a:r>
          </a:p>
        </p:txBody>
      </p:sp>
      <p:pic>
        <p:nvPicPr>
          <p:cNvPr id="601" name="Picture 3" descr="Picture 3"/>
          <p:cNvPicPr>
            <a:picLocks noChangeAspect="1"/>
          </p:cNvPicPr>
          <p:nvPr/>
        </p:nvPicPr>
        <p:blipFill>
          <a:blip r:embed="rId4"/>
          <a:stretch>
            <a:fillRect/>
          </a:stretch>
        </p:blipFill>
        <p:spPr>
          <a:xfrm>
            <a:off x="9956520" y="1694963"/>
            <a:ext cx="1944217" cy="1944216"/>
          </a:xfrm>
          <a:prstGeom prst="rect">
            <a:avLst/>
          </a:prstGeom>
          <a:ln w="12700">
            <a:miter lim="400000"/>
          </a:ln>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605" name="Title 1"/>
          <p:cNvSpPr txBox="1">
            <a:spLocks noGrp="1"/>
          </p:cNvSpPr>
          <p:nvPr>
            <p:ph type="title"/>
          </p:nvPr>
        </p:nvSpPr>
        <p:spPr>
          <a:xfrm>
            <a:off x="873368" y="154110"/>
            <a:ext cx="10515601" cy="1325563"/>
          </a:xfrm>
          <a:prstGeom prst="rect">
            <a:avLst/>
          </a:prstGeom>
        </p:spPr>
        <p:txBody>
          <a:bodyPr/>
          <a:lstStyle>
            <a:lvl1pPr algn="ctr"/>
          </a:lstStyle>
          <a:p>
            <a:r>
              <a:t>Tips for communicating</a:t>
            </a:r>
          </a:p>
        </p:txBody>
      </p:sp>
      <p:sp>
        <p:nvSpPr>
          <p:cNvPr id="606" name="Content Placeholder 2"/>
          <p:cNvSpPr txBox="1">
            <a:spLocks noGrp="1"/>
          </p:cNvSpPr>
          <p:nvPr>
            <p:ph type="body" idx="1"/>
          </p:nvPr>
        </p:nvSpPr>
        <p:spPr>
          <a:xfrm>
            <a:off x="861645" y="1567717"/>
            <a:ext cx="10515601" cy="4351338"/>
          </a:xfrm>
          <a:prstGeom prst="rect">
            <a:avLst/>
          </a:prstGeom>
        </p:spPr>
        <p:txBody>
          <a:bodyPr/>
          <a:lstStyle/>
          <a:p>
            <a:pPr marL="0" indent="0" defTabSz="896111">
              <a:lnSpc>
                <a:spcPct val="81000"/>
              </a:lnSpc>
              <a:spcBef>
                <a:spcPts val="900"/>
              </a:spcBef>
              <a:buSzTx/>
              <a:buNone/>
              <a:defRPr sz="2744"/>
            </a:pPr>
            <a:r>
              <a:t>Read the </a:t>
            </a:r>
            <a:r>
              <a:rPr b="1">
                <a:solidFill>
                  <a:srgbClr val="FF9900"/>
                </a:solidFill>
              </a:rPr>
              <a:t>TOP 5 </a:t>
            </a:r>
            <a:r>
              <a:t>and </a:t>
            </a:r>
            <a:r>
              <a:rPr b="1">
                <a:solidFill>
                  <a:srgbClr val="548235"/>
                </a:solidFill>
              </a:rPr>
              <a:t>hospital support plan</a:t>
            </a:r>
          </a:p>
          <a:p>
            <a:pPr marL="224027" indent="-224027" defTabSz="896111">
              <a:lnSpc>
                <a:spcPct val="81000"/>
              </a:lnSpc>
              <a:spcBef>
                <a:spcPts val="900"/>
              </a:spcBef>
              <a:buSzPct val="80000"/>
              <a:defRPr sz="2744"/>
            </a:pPr>
            <a:r>
              <a:t>Address the person by their name</a:t>
            </a:r>
          </a:p>
          <a:p>
            <a:pPr marL="224027" indent="-224027" defTabSz="896111">
              <a:lnSpc>
                <a:spcPct val="81000"/>
              </a:lnSpc>
              <a:spcBef>
                <a:spcPts val="900"/>
              </a:spcBef>
              <a:buSzPct val="80000"/>
              <a:defRPr sz="2744"/>
            </a:pPr>
            <a:r>
              <a:t>Speak directly to the person (not support staff) </a:t>
            </a:r>
          </a:p>
          <a:p>
            <a:pPr marL="224027" indent="-224027" defTabSz="896111">
              <a:lnSpc>
                <a:spcPct val="81000"/>
              </a:lnSpc>
              <a:spcBef>
                <a:spcPts val="900"/>
              </a:spcBef>
              <a:buSzPct val="80000"/>
              <a:defRPr sz="2744"/>
            </a:pPr>
            <a:r>
              <a:t>Speak normally (no shouting)</a:t>
            </a:r>
          </a:p>
          <a:p>
            <a:pPr marL="224027" indent="-224027" defTabSz="896111">
              <a:lnSpc>
                <a:spcPct val="81000"/>
              </a:lnSpc>
              <a:spcBef>
                <a:spcPts val="900"/>
              </a:spcBef>
              <a:buSzPct val="80000"/>
              <a:defRPr sz="2744"/>
            </a:pPr>
            <a:r>
              <a:t>Make eye contact</a:t>
            </a:r>
          </a:p>
          <a:p>
            <a:pPr marL="224027" indent="-224027" defTabSz="896111">
              <a:lnSpc>
                <a:spcPct val="81000"/>
              </a:lnSpc>
              <a:spcBef>
                <a:spcPts val="900"/>
              </a:spcBef>
              <a:buSzPct val="80000"/>
              <a:defRPr sz="2744"/>
            </a:pPr>
            <a:r>
              <a:t>Allow personal space</a:t>
            </a:r>
          </a:p>
          <a:p>
            <a:pPr marL="224027" indent="-224027" defTabSz="896111">
              <a:lnSpc>
                <a:spcPct val="81000"/>
              </a:lnSpc>
              <a:spcBef>
                <a:spcPts val="900"/>
              </a:spcBef>
              <a:buSzPct val="80000"/>
              <a:defRPr sz="2744"/>
            </a:pPr>
            <a:r>
              <a:t>Use appropriate language</a:t>
            </a:r>
          </a:p>
          <a:p>
            <a:pPr marL="224027" indent="-224027" defTabSz="896111">
              <a:lnSpc>
                <a:spcPct val="81000"/>
              </a:lnSpc>
              <a:spcBef>
                <a:spcPts val="900"/>
              </a:spcBef>
              <a:buSzPct val="80000"/>
              <a:defRPr sz="2744"/>
            </a:pPr>
            <a:r>
              <a:t>Allow time to communicate/ don’t rush the person</a:t>
            </a:r>
          </a:p>
          <a:p>
            <a:pPr marL="224027" indent="-224027" defTabSz="896111">
              <a:lnSpc>
                <a:spcPct val="81000"/>
              </a:lnSpc>
              <a:spcBef>
                <a:spcPts val="900"/>
              </a:spcBef>
              <a:buSzPct val="80000"/>
              <a:defRPr sz="2744"/>
            </a:pPr>
            <a:r>
              <a:t>Respect the person </a:t>
            </a:r>
          </a:p>
        </p:txBody>
      </p:sp>
      <p:pic>
        <p:nvPicPr>
          <p:cNvPr id="607" name="Picture 5" descr="Picture 5"/>
          <p:cNvPicPr>
            <a:picLocks noChangeAspect="1"/>
          </p:cNvPicPr>
          <p:nvPr/>
        </p:nvPicPr>
        <p:blipFill>
          <a:blip r:embed="rId4"/>
          <a:stretch>
            <a:fillRect/>
          </a:stretch>
        </p:blipFill>
        <p:spPr>
          <a:xfrm>
            <a:off x="9375299" y="1139562"/>
            <a:ext cx="1757914" cy="1745832"/>
          </a:xfrm>
          <a:prstGeom prst="rect">
            <a:avLst/>
          </a:prstGeom>
          <a:ln w="12700">
            <a:miter lim="400000"/>
          </a:ln>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611" name="Slide Number Placeholder 3"/>
          <p:cNvSpPr txBox="1">
            <a:spLocks noGrp="1"/>
          </p:cNvSpPr>
          <p:nvPr>
            <p:ph type="sldNum" sz="quarter" idx="4294967295"/>
          </p:nvPr>
        </p:nvSpPr>
        <p:spPr>
          <a:xfrm>
            <a:off x="9760674" y="6484572"/>
            <a:ext cx="273657" cy="26425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b="1">
                <a:solidFill>
                  <a:srgbClr val="0D1B43"/>
                </a:solidFill>
                <a:latin typeface="Arial"/>
                <a:ea typeface="Arial"/>
                <a:cs typeface="Arial"/>
                <a:sym typeface="Arial"/>
              </a:defRPr>
            </a:lvl1pPr>
          </a:lstStyle>
          <a:p>
            <a:fld id="{86CB4B4D-7CA3-9044-876B-883B54F8677D}" type="slidenum">
              <a:t>27</a:t>
            </a:fld>
            <a:endParaRPr/>
          </a:p>
        </p:txBody>
      </p:sp>
      <p:sp>
        <p:nvSpPr>
          <p:cNvPr id="612" name="Title 1"/>
          <p:cNvSpPr txBox="1">
            <a:spLocks noGrp="1"/>
          </p:cNvSpPr>
          <p:nvPr>
            <p:ph type="title"/>
          </p:nvPr>
        </p:nvSpPr>
        <p:spPr>
          <a:xfrm>
            <a:off x="248980" y="-56967"/>
            <a:ext cx="10515601" cy="1325564"/>
          </a:xfrm>
          <a:prstGeom prst="rect">
            <a:avLst/>
          </a:prstGeom>
        </p:spPr>
        <p:txBody>
          <a:bodyPr/>
          <a:lstStyle>
            <a:lvl1pPr>
              <a:defRPr sz="4000"/>
            </a:lvl1pPr>
          </a:lstStyle>
          <a:p>
            <a:r>
              <a:t>Bill’s journey</a:t>
            </a:r>
          </a:p>
        </p:txBody>
      </p:sp>
      <p:sp>
        <p:nvSpPr>
          <p:cNvPr id="613" name="Text Box 54"/>
          <p:cNvSpPr txBox="1"/>
          <p:nvPr/>
        </p:nvSpPr>
        <p:spPr>
          <a:xfrm>
            <a:off x="7426007" y="5084762"/>
            <a:ext cx="989649" cy="3167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800">
                <a:solidFill>
                  <a:srgbClr val="3D70B8"/>
                </a:solidFill>
                <a:latin typeface="Arial"/>
                <a:ea typeface="Arial"/>
                <a:cs typeface="Arial"/>
                <a:sym typeface="Arial"/>
              </a:defRPr>
            </a:pPr>
            <a:r>
              <a:t>. </a:t>
            </a:r>
            <a:br/>
            <a:endParaRPr/>
          </a:p>
        </p:txBody>
      </p:sp>
      <p:grpSp>
        <p:nvGrpSpPr>
          <p:cNvPr id="616" name="Rectangular Callout 30"/>
          <p:cNvGrpSpPr/>
          <p:nvPr/>
        </p:nvGrpSpPr>
        <p:grpSpPr>
          <a:xfrm>
            <a:off x="6061075" y="3843424"/>
            <a:ext cx="2051294" cy="1983401"/>
            <a:chOff x="0" y="0"/>
            <a:chExt cx="2051293" cy="1983399"/>
          </a:xfrm>
        </p:grpSpPr>
        <p:sp>
          <p:nvSpPr>
            <p:cNvPr id="614" name="Shape"/>
            <p:cNvSpPr/>
            <p:nvPr/>
          </p:nvSpPr>
          <p:spPr>
            <a:xfrm>
              <a:off x="0" y="0"/>
              <a:ext cx="2051294" cy="1698538"/>
            </a:xfrm>
            <a:custGeom>
              <a:avLst/>
              <a:gdLst/>
              <a:ahLst/>
              <a:cxnLst>
                <a:cxn ang="0">
                  <a:pos x="wd2" y="hd2"/>
                </a:cxn>
                <a:cxn ang="5400000">
                  <a:pos x="wd2" y="hd2"/>
                </a:cxn>
                <a:cxn ang="10800000">
                  <a:pos x="wd2" y="hd2"/>
                </a:cxn>
                <a:cxn ang="16200000">
                  <a:pos x="wd2" y="hd2"/>
                </a:cxn>
              </a:cxnLst>
              <a:rect l="0" t="0" r="r" b="b"/>
              <a:pathLst>
                <a:path w="21600" h="21600" extrusionOk="0">
                  <a:moveTo>
                    <a:pt x="0" y="6701"/>
                  </a:moveTo>
                  <a:lnTo>
                    <a:pt x="3600" y="6701"/>
                  </a:lnTo>
                  <a:lnTo>
                    <a:pt x="3572" y="0"/>
                  </a:lnTo>
                  <a:lnTo>
                    <a:pt x="9000" y="6701"/>
                  </a:lnTo>
                  <a:lnTo>
                    <a:pt x="21600" y="6701"/>
                  </a:lnTo>
                  <a:lnTo>
                    <a:pt x="21600" y="21600"/>
                  </a:lnTo>
                  <a:lnTo>
                    <a:pt x="0" y="21600"/>
                  </a:lnTo>
                  <a:lnTo>
                    <a:pt x="0" y="9184"/>
                  </a:lnTo>
                  <a:close/>
                </a:path>
              </a:pathLst>
            </a:cu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sz="1400">
                  <a:solidFill>
                    <a:srgbClr val="385724"/>
                  </a:solidFill>
                </a:defRPr>
              </a:pPr>
              <a:endParaRPr/>
            </a:p>
          </p:txBody>
        </p:sp>
        <p:sp>
          <p:nvSpPr>
            <p:cNvPr id="615" name="Head wound Glued – no needles…"/>
            <p:cNvSpPr txBox="1"/>
            <p:nvPr/>
          </p:nvSpPr>
          <p:spPr>
            <a:xfrm>
              <a:off x="52069" y="242100"/>
              <a:ext cx="1947156" cy="17413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marL="285750" indent="-285750">
                <a:buSzPct val="100000"/>
                <a:buFont typeface="Arial"/>
                <a:buChar char="•"/>
                <a:defRPr b="1">
                  <a:solidFill>
                    <a:srgbClr val="0070C0"/>
                  </a:solidFill>
                </a:defRPr>
              </a:pPr>
              <a:endParaRPr/>
            </a:p>
            <a:p>
              <a:pPr marL="285750" indent="-285750">
                <a:buSzPct val="100000"/>
                <a:buFont typeface="Arial"/>
                <a:buChar char="•"/>
                <a:defRPr b="1">
                  <a:solidFill>
                    <a:srgbClr val="0070C0"/>
                  </a:solidFill>
                </a:defRPr>
              </a:pPr>
              <a:r>
                <a:t>Head wound Glued – no needles</a:t>
              </a:r>
            </a:p>
            <a:p>
              <a:pPr marL="285750" indent="-285750">
                <a:buSzPct val="100000"/>
                <a:buFont typeface="Arial"/>
                <a:buChar char="•"/>
                <a:defRPr b="1">
                  <a:solidFill>
                    <a:srgbClr val="0070C0"/>
                  </a:solidFill>
                </a:defRPr>
              </a:pPr>
              <a:r>
                <a:t>No blood taken</a:t>
              </a:r>
            </a:p>
          </p:txBody>
        </p:sp>
      </p:grpSp>
      <p:grpSp>
        <p:nvGrpSpPr>
          <p:cNvPr id="619" name="Rectangular Callout 31"/>
          <p:cNvGrpSpPr/>
          <p:nvPr/>
        </p:nvGrpSpPr>
        <p:grpSpPr>
          <a:xfrm>
            <a:off x="3049588" y="3589467"/>
            <a:ext cx="2403476" cy="2031871"/>
            <a:chOff x="0" y="0"/>
            <a:chExt cx="2403475" cy="2031869"/>
          </a:xfrm>
        </p:grpSpPr>
        <p:sp>
          <p:nvSpPr>
            <p:cNvPr id="617" name="Shape"/>
            <p:cNvSpPr/>
            <p:nvPr/>
          </p:nvSpPr>
          <p:spPr>
            <a:xfrm>
              <a:off x="0" y="0"/>
              <a:ext cx="2403475" cy="2031870"/>
            </a:xfrm>
            <a:custGeom>
              <a:avLst/>
              <a:gdLst/>
              <a:ahLst/>
              <a:cxnLst>
                <a:cxn ang="0">
                  <a:pos x="wd2" y="hd2"/>
                </a:cxn>
                <a:cxn ang="5400000">
                  <a:pos x="wd2" y="hd2"/>
                </a:cxn>
                <a:cxn ang="10800000">
                  <a:pos x="wd2" y="hd2"/>
                </a:cxn>
                <a:cxn ang="16200000">
                  <a:pos x="wd2" y="hd2"/>
                </a:cxn>
              </a:cxnLst>
              <a:rect l="0" t="0" r="r" b="b"/>
              <a:pathLst>
                <a:path w="21600" h="21600" extrusionOk="0">
                  <a:moveTo>
                    <a:pt x="0" y="6580"/>
                  </a:moveTo>
                  <a:lnTo>
                    <a:pt x="12600" y="6580"/>
                  </a:lnTo>
                  <a:lnTo>
                    <a:pt x="17340" y="0"/>
                  </a:lnTo>
                  <a:lnTo>
                    <a:pt x="18000" y="6580"/>
                  </a:lnTo>
                  <a:lnTo>
                    <a:pt x="21600" y="6580"/>
                  </a:lnTo>
                  <a:lnTo>
                    <a:pt x="21600" y="21600"/>
                  </a:lnTo>
                  <a:lnTo>
                    <a:pt x="0" y="21600"/>
                  </a:lnTo>
                  <a:lnTo>
                    <a:pt x="0" y="9084"/>
                  </a:lnTo>
                  <a:close/>
                </a:path>
              </a:pathLst>
            </a:cu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defRPr sz="2000" b="1" i="1">
                  <a:solidFill>
                    <a:srgbClr val="FF0000"/>
                  </a:solidFill>
                </a:defRPr>
              </a:pPr>
              <a:endParaRPr/>
            </a:p>
          </p:txBody>
        </p:sp>
        <p:sp>
          <p:nvSpPr>
            <p:cNvPr id="618" name="Information shared – joint decision made for best treatment"/>
            <p:cNvSpPr txBox="1"/>
            <p:nvPr/>
          </p:nvSpPr>
          <p:spPr>
            <a:xfrm>
              <a:off x="52069" y="866788"/>
              <a:ext cx="2299337" cy="91728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defRPr b="1"/>
              </a:lvl1pPr>
            </a:lstStyle>
            <a:p>
              <a:r>
                <a:t>Information shared – joint decision made for best treatment </a:t>
              </a:r>
            </a:p>
          </p:txBody>
        </p:sp>
      </p:grpSp>
      <p:grpSp>
        <p:nvGrpSpPr>
          <p:cNvPr id="622" name="Rectangular Callout 32"/>
          <p:cNvGrpSpPr/>
          <p:nvPr/>
        </p:nvGrpSpPr>
        <p:grpSpPr>
          <a:xfrm>
            <a:off x="230188" y="4182173"/>
            <a:ext cx="2119312" cy="1643952"/>
            <a:chOff x="0" y="0"/>
            <a:chExt cx="2119311" cy="1643951"/>
          </a:xfrm>
        </p:grpSpPr>
        <p:sp>
          <p:nvSpPr>
            <p:cNvPr id="620" name="Shape"/>
            <p:cNvSpPr/>
            <p:nvPr/>
          </p:nvSpPr>
          <p:spPr>
            <a:xfrm>
              <a:off x="0" y="0"/>
              <a:ext cx="2119312" cy="1643952"/>
            </a:xfrm>
            <a:custGeom>
              <a:avLst/>
              <a:gdLst/>
              <a:ahLst/>
              <a:cxnLst>
                <a:cxn ang="0">
                  <a:pos x="wd2" y="hd2"/>
                </a:cxn>
                <a:cxn ang="5400000">
                  <a:pos x="wd2" y="hd2"/>
                </a:cxn>
                <a:cxn ang="10800000">
                  <a:pos x="wd2" y="hd2"/>
                </a:cxn>
                <a:cxn ang="16200000">
                  <a:pos x="wd2" y="hd2"/>
                </a:cxn>
              </a:cxnLst>
              <a:rect l="0" t="0" r="r" b="b"/>
              <a:pathLst>
                <a:path w="21600" h="21600" extrusionOk="0">
                  <a:moveTo>
                    <a:pt x="0" y="4517"/>
                  </a:moveTo>
                  <a:lnTo>
                    <a:pt x="12600" y="4517"/>
                  </a:lnTo>
                  <a:lnTo>
                    <a:pt x="13749" y="0"/>
                  </a:lnTo>
                  <a:lnTo>
                    <a:pt x="18000" y="4517"/>
                  </a:lnTo>
                  <a:lnTo>
                    <a:pt x="21600" y="4517"/>
                  </a:lnTo>
                  <a:lnTo>
                    <a:pt x="21600" y="21600"/>
                  </a:lnTo>
                  <a:lnTo>
                    <a:pt x="0" y="21600"/>
                  </a:lnTo>
                  <a:lnTo>
                    <a:pt x="0" y="7364"/>
                  </a:lnTo>
                  <a:close/>
                </a:path>
              </a:pathLst>
            </a:cu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endParaRPr/>
            </a:p>
          </p:txBody>
        </p:sp>
        <p:sp>
          <p:nvSpPr>
            <p:cNvPr id="621" name="DSW gave Paramedics his  A2D Folder"/>
            <p:cNvSpPr txBox="1"/>
            <p:nvPr/>
          </p:nvSpPr>
          <p:spPr>
            <a:xfrm>
              <a:off x="52069" y="518979"/>
              <a:ext cx="2015173" cy="94978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defRPr sz="2000" b="1">
                  <a:solidFill>
                    <a:srgbClr val="006600"/>
                  </a:solidFill>
                </a:defRPr>
              </a:lvl1pPr>
            </a:lstStyle>
            <a:p>
              <a:r>
                <a:t>DSW gave Paramedics his  A2D Folder </a:t>
              </a:r>
            </a:p>
          </p:txBody>
        </p:sp>
      </p:grpSp>
      <p:grpSp>
        <p:nvGrpSpPr>
          <p:cNvPr id="625" name="Rectangular Callout 33"/>
          <p:cNvGrpSpPr/>
          <p:nvPr/>
        </p:nvGrpSpPr>
        <p:grpSpPr>
          <a:xfrm>
            <a:off x="188913" y="1265237"/>
            <a:ext cx="1868486" cy="1995513"/>
            <a:chOff x="0" y="0"/>
            <a:chExt cx="1868485" cy="1995512"/>
          </a:xfrm>
        </p:grpSpPr>
        <p:sp>
          <p:nvSpPr>
            <p:cNvPr id="623" name="Shape"/>
            <p:cNvSpPr/>
            <p:nvPr/>
          </p:nvSpPr>
          <p:spPr>
            <a:xfrm>
              <a:off x="0" y="0"/>
              <a:ext cx="1868486" cy="19955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5328"/>
                  </a:lnTo>
                  <a:lnTo>
                    <a:pt x="9000" y="15328"/>
                  </a:lnTo>
                  <a:lnTo>
                    <a:pt x="5175" y="21600"/>
                  </a:lnTo>
                  <a:lnTo>
                    <a:pt x="3600" y="15328"/>
                  </a:lnTo>
                  <a:lnTo>
                    <a:pt x="0" y="15328"/>
                  </a:lnTo>
                  <a:lnTo>
                    <a:pt x="0" y="8941"/>
                  </a:lnTo>
                  <a:close/>
                </a:path>
              </a:pathLst>
            </a:cu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endParaRPr/>
            </a:p>
          </p:txBody>
        </p:sp>
        <p:sp>
          <p:nvSpPr>
            <p:cNvPr id="624" name="Fell at home- 2am…"/>
            <p:cNvSpPr txBox="1"/>
            <p:nvPr/>
          </p:nvSpPr>
          <p:spPr>
            <a:xfrm>
              <a:off x="52069" y="132644"/>
              <a:ext cx="1764347" cy="115076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lgn="ctr">
                <a:defRPr>
                  <a:solidFill>
                    <a:srgbClr val="002060"/>
                  </a:solidFill>
                  <a:latin typeface="Arial"/>
                  <a:ea typeface="Arial"/>
                  <a:cs typeface="Arial"/>
                  <a:sym typeface="Arial"/>
                </a:defRPr>
              </a:pPr>
              <a:r>
                <a:t>Fell at home- 2am</a:t>
              </a:r>
            </a:p>
            <a:p>
              <a:pPr algn="ctr">
                <a:defRPr>
                  <a:solidFill>
                    <a:srgbClr val="002060"/>
                  </a:solidFill>
                  <a:latin typeface="Arial"/>
                  <a:ea typeface="Arial"/>
                  <a:cs typeface="Arial"/>
                  <a:sym typeface="Arial"/>
                </a:defRPr>
              </a:pPr>
              <a:r>
                <a:t>Head wound &amp; injured shoulder</a:t>
              </a:r>
            </a:p>
          </p:txBody>
        </p:sp>
      </p:grpSp>
      <p:grpSp>
        <p:nvGrpSpPr>
          <p:cNvPr id="628" name="Rectangular Callout 34"/>
          <p:cNvGrpSpPr/>
          <p:nvPr/>
        </p:nvGrpSpPr>
        <p:grpSpPr>
          <a:xfrm>
            <a:off x="2466975" y="960581"/>
            <a:ext cx="2006600" cy="2157680"/>
            <a:chOff x="0" y="0"/>
            <a:chExt cx="2006600" cy="2157678"/>
          </a:xfrm>
        </p:grpSpPr>
        <p:sp>
          <p:nvSpPr>
            <p:cNvPr id="626" name="Shape"/>
            <p:cNvSpPr/>
            <p:nvPr/>
          </p:nvSpPr>
          <p:spPr>
            <a:xfrm>
              <a:off x="0" y="71293"/>
              <a:ext cx="2006600" cy="20863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7093"/>
                  </a:lnTo>
                  <a:lnTo>
                    <a:pt x="9000" y="17093"/>
                  </a:lnTo>
                  <a:lnTo>
                    <a:pt x="9410" y="21600"/>
                  </a:lnTo>
                  <a:lnTo>
                    <a:pt x="3600" y="17093"/>
                  </a:lnTo>
                  <a:lnTo>
                    <a:pt x="0" y="17093"/>
                  </a:lnTo>
                  <a:lnTo>
                    <a:pt x="0" y="9971"/>
                  </a:lnTo>
                  <a:close/>
                </a:path>
              </a:pathLst>
            </a:cu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endParaRPr/>
            </a:p>
          </p:txBody>
        </p:sp>
        <p:sp>
          <p:nvSpPr>
            <p:cNvPr id="627" name="Arrived unaccompanied to ED…"/>
            <p:cNvSpPr txBox="1"/>
            <p:nvPr/>
          </p:nvSpPr>
          <p:spPr>
            <a:xfrm>
              <a:off x="52069" y="0"/>
              <a:ext cx="1902462" cy="179358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lgn="ctr">
                <a:defRPr b="1">
                  <a:solidFill>
                    <a:srgbClr val="548235"/>
                  </a:solidFill>
                </a:defRPr>
              </a:pPr>
              <a:r>
                <a:t>Arrived unaccompanied to ED</a:t>
              </a:r>
            </a:p>
            <a:p>
              <a:pPr algn="ctr">
                <a:defRPr b="1">
                  <a:solidFill>
                    <a:srgbClr val="548235"/>
                  </a:solidFill>
                </a:defRPr>
              </a:pPr>
              <a:r>
                <a:t>Paramedic gave A2D Folder to Triage nurse</a:t>
              </a:r>
            </a:p>
          </p:txBody>
        </p:sp>
      </p:grpSp>
      <p:grpSp>
        <p:nvGrpSpPr>
          <p:cNvPr id="631" name="Rectangular Callout 35"/>
          <p:cNvGrpSpPr/>
          <p:nvPr/>
        </p:nvGrpSpPr>
        <p:grpSpPr>
          <a:xfrm>
            <a:off x="5054551" y="446087"/>
            <a:ext cx="2528937" cy="2771733"/>
            <a:chOff x="0" y="0"/>
            <a:chExt cx="2528935" cy="2771731"/>
          </a:xfrm>
        </p:grpSpPr>
        <p:sp>
          <p:nvSpPr>
            <p:cNvPr id="629" name="Shape"/>
            <p:cNvSpPr/>
            <p:nvPr/>
          </p:nvSpPr>
          <p:spPr>
            <a:xfrm>
              <a:off x="0" y="0"/>
              <a:ext cx="2528936" cy="2771732"/>
            </a:xfrm>
            <a:custGeom>
              <a:avLst/>
              <a:gdLst/>
              <a:ahLst/>
              <a:cxnLst>
                <a:cxn ang="0">
                  <a:pos x="wd2" y="hd2"/>
                </a:cxn>
                <a:cxn ang="5400000">
                  <a:pos x="wd2" y="hd2"/>
                </a:cxn>
                <a:cxn ang="10800000">
                  <a:pos x="wd2" y="hd2"/>
                </a:cxn>
                <a:cxn ang="16200000">
                  <a:pos x="wd2" y="hd2"/>
                </a:cxn>
              </a:cxnLst>
              <a:rect l="0" t="0" r="r" b="b"/>
              <a:pathLst>
                <a:path w="21600" h="21600" extrusionOk="0">
                  <a:moveTo>
                    <a:pt x="1316" y="0"/>
                  </a:moveTo>
                  <a:lnTo>
                    <a:pt x="21600" y="0"/>
                  </a:lnTo>
                  <a:lnTo>
                    <a:pt x="21600" y="15217"/>
                  </a:lnTo>
                  <a:lnTo>
                    <a:pt x="9767" y="15217"/>
                  </a:lnTo>
                  <a:lnTo>
                    <a:pt x="0" y="21600"/>
                  </a:lnTo>
                  <a:lnTo>
                    <a:pt x="4696" y="15217"/>
                  </a:lnTo>
                  <a:lnTo>
                    <a:pt x="1316" y="15217"/>
                  </a:lnTo>
                  <a:lnTo>
                    <a:pt x="1316" y="8876"/>
                  </a:lnTo>
                  <a:close/>
                </a:path>
              </a:pathLst>
            </a:cu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defRPr b="1">
                  <a:solidFill>
                    <a:srgbClr val="002060"/>
                  </a:solidFill>
                </a:defRPr>
              </a:pPr>
              <a:endParaRPr/>
            </a:p>
          </p:txBody>
        </p:sp>
        <p:sp>
          <p:nvSpPr>
            <p:cNvPr id="630" name="Medical Officer READ A2D Folder and…"/>
            <p:cNvSpPr txBox="1"/>
            <p:nvPr/>
          </p:nvSpPr>
          <p:spPr>
            <a:xfrm>
              <a:off x="206105" y="371618"/>
              <a:ext cx="2270762" cy="120938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defRPr b="1"/>
              </a:pPr>
              <a:r>
                <a:t>Medical Officer READ A2D Folder and </a:t>
              </a:r>
            </a:p>
            <a:p>
              <a:pPr>
                <a:defRPr b="1"/>
              </a:pPr>
              <a:r>
                <a:t>contacted Disability Staff at Group home</a:t>
              </a:r>
            </a:p>
          </p:txBody>
        </p:sp>
      </p:grpSp>
      <p:sp>
        <p:nvSpPr>
          <p:cNvPr id="632" name="Line 5"/>
          <p:cNvSpPr/>
          <p:nvPr/>
        </p:nvSpPr>
        <p:spPr>
          <a:xfrm flipH="1">
            <a:off x="539749" y="3297237"/>
            <a:ext cx="1" cy="304801"/>
          </a:xfrm>
          <a:prstGeom prst="line">
            <a:avLst/>
          </a:prstGeom>
          <a:ln w="12700">
            <a:solidFill>
              <a:schemeClr val="accent4"/>
            </a:solidFill>
            <a:miter/>
          </a:ln>
        </p:spPr>
        <p:txBody>
          <a:bodyPr lIns="45719" rIns="45719"/>
          <a:lstStyle/>
          <a:p>
            <a:endParaRPr/>
          </a:p>
        </p:txBody>
      </p:sp>
      <p:sp>
        <p:nvSpPr>
          <p:cNvPr id="633" name="Line 6"/>
          <p:cNvSpPr/>
          <p:nvPr/>
        </p:nvSpPr>
        <p:spPr>
          <a:xfrm>
            <a:off x="1487487" y="3644900"/>
            <a:ext cx="1" cy="304800"/>
          </a:xfrm>
          <a:prstGeom prst="line">
            <a:avLst/>
          </a:prstGeom>
          <a:ln w="12700">
            <a:solidFill>
              <a:schemeClr val="accent4"/>
            </a:solidFill>
            <a:miter/>
          </a:ln>
        </p:spPr>
        <p:txBody>
          <a:bodyPr lIns="45719" rIns="45719"/>
          <a:lstStyle/>
          <a:p>
            <a:endParaRPr/>
          </a:p>
        </p:txBody>
      </p:sp>
      <p:sp>
        <p:nvSpPr>
          <p:cNvPr id="634" name="Line 7"/>
          <p:cNvSpPr/>
          <p:nvPr/>
        </p:nvSpPr>
        <p:spPr>
          <a:xfrm>
            <a:off x="3214688" y="3284537"/>
            <a:ext cx="1" cy="304801"/>
          </a:xfrm>
          <a:prstGeom prst="line">
            <a:avLst/>
          </a:prstGeom>
          <a:ln w="12700">
            <a:solidFill>
              <a:schemeClr val="accent4"/>
            </a:solidFill>
            <a:miter/>
          </a:ln>
        </p:spPr>
        <p:txBody>
          <a:bodyPr lIns="45719" rIns="45719"/>
          <a:lstStyle/>
          <a:p>
            <a:endParaRPr/>
          </a:p>
        </p:txBody>
      </p:sp>
      <p:sp>
        <p:nvSpPr>
          <p:cNvPr id="635" name="Line 12"/>
          <p:cNvSpPr/>
          <p:nvPr/>
        </p:nvSpPr>
        <p:spPr>
          <a:xfrm>
            <a:off x="4783137" y="3263900"/>
            <a:ext cx="1" cy="304800"/>
          </a:xfrm>
          <a:prstGeom prst="line">
            <a:avLst/>
          </a:prstGeom>
          <a:ln w="12700">
            <a:solidFill>
              <a:schemeClr val="accent4"/>
            </a:solidFill>
            <a:miter/>
          </a:ln>
        </p:spPr>
        <p:txBody>
          <a:bodyPr lIns="45719" rIns="45719"/>
          <a:lstStyle/>
          <a:p>
            <a:endParaRPr/>
          </a:p>
        </p:txBody>
      </p:sp>
      <p:sp>
        <p:nvSpPr>
          <p:cNvPr id="636" name="Line 13"/>
          <p:cNvSpPr/>
          <p:nvPr/>
        </p:nvSpPr>
        <p:spPr>
          <a:xfrm>
            <a:off x="6318250" y="3543300"/>
            <a:ext cx="0" cy="304800"/>
          </a:xfrm>
          <a:prstGeom prst="line">
            <a:avLst/>
          </a:prstGeom>
          <a:ln w="12700">
            <a:solidFill>
              <a:schemeClr val="accent4"/>
            </a:solidFill>
            <a:miter/>
          </a:ln>
        </p:spPr>
        <p:txBody>
          <a:bodyPr lIns="45719" rIns="45719"/>
          <a:lstStyle/>
          <a:p>
            <a:endParaRPr/>
          </a:p>
        </p:txBody>
      </p:sp>
      <p:sp>
        <p:nvSpPr>
          <p:cNvPr id="637" name="Text Box 20"/>
          <p:cNvSpPr txBox="1"/>
          <p:nvPr/>
        </p:nvSpPr>
        <p:spPr>
          <a:xfrm>
            <a:off x="2103120" y="3051175"/>
            <a:ext cx="2102486" cy="4674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400" b="1">
                <a:solidFill>
                  <a:srgbClr val="B20838"/>
                </a:solidFill>
                <a:latin typeface="Arial"/>
                <a:ea typeface="Arial"/>
                <a:cs typeface="Arial"/>
                <a:sym typeface="Arial"/>
              </a:defRPr>
            </a:lvl1pPr>
          </a:lstStyle>
          <a:p>
            <a:r>
              <a:t>Taken to Emergency</a:t>
            </a:r>
          </a:p>
        </p:txBody>
      </p:sp>
      <p:sp>
        <p:nvSpPr>
          <p:cNvPr id="638" name="Text Box 24"/>
          <p:cNvSpPr txBox="1"/>
          <p:nvPr/>
        </p:nvSpPr>
        <p:spPr>
          <a:xfrm>
            <a:off x="7724457" y="2968625"/>
            <a:ext cx="1846897" cy="3133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90000"/>
              </a:lnSpc>
              <a:defRPr sz="1200" b="1">
                <a:solidFill>
                  <a:srgbClr val="B20838"/>
                </a:solidFill>
                <a:latin typeface="Arial"/>
                <a:ea typeface="Arial"/>
                <a:cs typeface="Arial"/>
                <a:sym typeface="Arial"/>
              </a:defRPr>
            </a:pPr>
            <a:r>
              <a:t>             </a:t>
            </a:r>
            <a:r>
              <a:rPr sz="1600"/>
              <a:t>Home   7am</a:t>
            </a:r>
          </a:p>
        </p:txBody>
      </p:sp>
      <p:sp>
        <p:nvSpPr>
          <p:cNvPr id="639" name="Text Box 25"/>
          <p:cNvSpPr txBox="1"/>
          <p:nvPr/>
        </p:nvSpPr>
        <p:spPr>
          <a:xfrm>
            <a:off x="8366125" y="3856037"/>
            <a:ext cx="3568700" cy="1320124"/>
          </a:xfrm>
          <a:prstGeom prst="rect">
            <a:avLst/>
          </a:prstGeom>
          <a:gradFill>
            <a:gsLst>
              <a:gs pos="0">
                <a:schemeClr val="accent4">
                  <a:hueOff val="-406799"/>
                  <a:lumOff val="30382"/>
                </a:schemeClr>
              </a:gs>
              <a:gs pos="50000">
                <a:srgbClr val="FFD58D"/>
              </a:gs>
              <a:gs pos="100000">
                <a:schemeClr val="accent4">
                  <a:hueOff val="-362075"/>
                  <a:lumOff val="23565"/>
                </a:schemeClr>
              </a:gs>
            </a:gsLst>
            <a:lin ang="5400000"/>
          </a:gradFill>
          <a:ln w="6350">
            <a:solidFill>
              <a:schemeClr val="accent4"/>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90000"/>
              </a:lnSpc>
              <a:defRPr b="1">
                <a:solidFill>
                  <a:srgbClr val="B20838"/>
                </a:solidFill>
                <a:latin typeface="Arial"/>
                <a:ea typeface="Arial"/>
                <a:cs typeface="Arial"/>
                <a:sym typeface="Arial"/>
              </a:defRPr>
            </a:pPr>
            <a:r>
              <a:t>Benefits &amp; Savings for:</a:t>
            </a:r>
            <a:endParaRPr sz="3200"/>
          </a:p>
          <a:p>
            <a:pPr marL="285750" indent="-285750">
              <a:lnSpc>
                <a:spcPct val="90000"/>
              </a:lnSpc>
              <a:buSzPct val="100000"/>
              <a:buFont typeface="Arial"/>
              <a:buChar char="•"/>
              <a:defRPr>
                <a:solidFill>
                  <a:srgbClr val="B20838"/>
                </a:solidFill>
                <a:latin typeface="Arial"/>
                <a:ea typeface="Arial"/>
                <a:cs typeface="Arial"/>
                <a:sym typeface="Arial"/>
              </a:defRPr>
            </a:pPr>
            <a:r>
              <a:t>Client</a:t>
            </a:r>
            <a:endParaRPr sz="3200"/>
          </a:p>
          <a:p>
            <a:pPr marL="285750" indent="-285750">
              <a:lnSpc>
                <a:spcPct val="90000"/>
              </a:lnSpc>
              <a:buSzPct val="100000"/>
              <a:buFont typeface="Arial"/>
              <a:buChar char="•"/>
              <a:defRPr>
                <a:solidFill>
                  <a:srgbClr val="B20838"/>
                </a:solidFill>
                <a:latin typeface="Arial"/>
                <a:ea typeface="Arial"/>
                <a:cs typeface="Arial"/>
                <a:sym typeface="Arial"/>
              </a:defRPr>
            </a:pPr>
            <a:r>
              <a:t>Medical Staff</a:t>
            </a:r>
            <a:endParaRPr sz="3200"/>
          </a:p>
          <a:p>
            <a:pPr marL="285750" indent="-285750">
              <a:lnSpc>
                <a:spcPct val="90000"/>
              </a:lnSpc>
              <a:buSzPct val="100000"/>
              <a:buFont typeface="Arial"/>
              <a:buChar char="•"/>
              <a:defRPr>
                <a:solidFill>
                  <a:srgbClr val="B20838"/>
                </a:solidFill>
                <a:latin typeface="Arial"/>
                <a:ea typeface="Arial"/>
                <a:cs typeface="Arial"/>
                <a:sym typeface="Arial"/>
              </a:defRPr>
            </a:pPr>
            <a:r>
              <a:t>Nursing/Allied Health staff</a:t>
            </a:r>
            <a:endParaRPr sz="3200"/>
          </a:p>
          <a:p>
            <a:pPr marL="285750" indent="-285750">
              <a:lnSpc>
                <a:spcPct val="90000"/>
              </a:lnSpc>
              <a:buSzPct val="100000"/>
              <a:buFont typeface="Arial"/>
              <a:buChar char="•"/>
              <a:defRPr>
                <a:solidFill>
                  <a:srgbClr val="B20838"/>
                </a:solidFill>
                <a:latin typeface="Arial"/>
                <a:ea typeface="Arial"/>
                <a:cs typeface="Arial"/>
                <a:sym typeface="Arial"/>
              </a:defRPr>
            </a:pPr>
            <a:r>
              <a:t>Organisation</a:t>
            </a:r>
          </a:p>
        </p:txBody>
      </p:sp>
      <p:sp>
        <p:nvSpPr>
          <p:cNvPr id="640" name="Text Box 35"/>
          <p:cNvSpPr txBox="1"/>
          <p:nvPr/>
        </p:nvSpPr>
        <p:spPr>
          <a:xfrm>
            <a:off x="234632" y="3938587"/>
            <a:ext cx="2312037" cy="2888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lnSpc>
                <a:spcPct val="90000"/>
              </a:lnSpc>
              <a:defRPr sz="1400" b="1">
                <a:solidFill>
                  <a:srgbClr val="B20838"/>
                </a:solidFill>
                <a:latin typeface="Arial"/>
                <a:ea typeface="Arial"/>
                <a:cs typeface="Arial"/>
                <a:sym typeface="Arial"/>
              </a:defRPr>
            </a:lvl1pPr>
          </a:lstStyle>
          <a:p>
            <a:r>
              <a:t>Ambulance called</a:t>
            </a:r>
          </a:p>
        </p:txBody>
      </p:sp>
      <p:grpSp>
        <p:nvGrpSpPr>
          <p:cNvPr id="643" name="Rectangular Callout 45"/>
          <p:cNvGrpSpPr/>
          <p:nvPr/>
        </p:nvGrpSpPr>
        <p:grpSpPr>
          <a:xfrm>
            <a:off x="8202613" y="260350"/>
            <a:ext cx="3109913" cy="2641563"/>
            <a:chOff x="0" y="0"/>
            <a:chExt cx="3109912" cy="2641562"/>
          </a:xfrm>
        </p:grpSpPr>
        <p:sp>
          <p:nvSpPr>
            <p:cNvPr id="641" name="Shape"/>
            <p:cNvSpPr/>
            <p:nvPr/>
          </p:nvSpPr>
          <p:spPr>
            <a:xfrm>
              <a:off x="0" y="0"/>
              <a:ext cx="3109913" cy="26415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8420"/>
                  </a:lnTo>
                  <a:lnTo>
                    <a:pt x="9000" y="18420"/>
                  </a:lnTo>
                  <a:lnTo>
                    <a:pt x="4091" y="21600"/>
                  </a:lnTo>
                  <a:lnTo>
                    <a:pt x="3600" y="18420"/>
                  </a:lnTo>
                  <a:lnTo>
                    <a:pt x="0" y="18420"/>
                  </a:lnTo>
                  <a:lnTo>
                    <a:pt x="0" y="10745"/>
                  </a:lnTo>
                  <a:close/>
                </a:path>
              </a:pathLst>
            </a:cu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endParaRPr/>
            </a:p>
          </p:txBody>
        </p:sp>
        <p:sp>
          <p:nvSpPr>
            <p:cNvPr id="642" name="Bill was sent home – arrived at 7am in a calm state. He had:…"/>
            <p:cNvSpPr txBox="1"/>
            <p:nvPr/>
          </p:nvSpPr>
          <p:spPr>
            <a:xfrm>
              <a:off x="52069" y="225990"/>
              <a:ext cx="3005774" cy="180068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r>
                <a:t>Bill was sent home – arrived at 7am in a calm state. He had:</a:t>
              </a:r>
            </a:p>
            <a:p>
              <a:r>
                <a:t> - A2D folder</a:t>
              </a:r>
            </a:p>
            <a:p>
              <a:r>
                <a:t>-  Follow up appointment</a:t>
              </a:r>
            </a:p>
            <a:p>
              <a:r>
                <a:t> - Discharge summary</a:t>
              </a:r>
              <a:endParaRPr b="1">
                <a:solidFill>
                  <a:srgbClr val="C55A11"/>
                </a:solidFill>
              </a:endParaRPr>
            </a:p>
            <a:p>
              <a:pPr algn="ctr">
                <a:defRPr sz="2000" b="1">
                  <a:solidFill>
                    <a:srgbClr val="FF0000"/>
                  </a:solidFill>
                </a:defRPr>
              </a:pPr>
              <a:r>
                <a:t>NO NEEDLES</a:t>
              </a:r>
              <a:r>
                <a:rPr>
                  <a:solidFill>
                    <a:srgbClr val="C55A11"/>
                  </a:solidFill>
                </a:rPr>
                <a:t>!</a:t>
              </a:r>
            </a:p>
          </p:txBody>
        </p:sp>
      </p:grpSp>
      <p:sp>
        <p:nvSpPr>
          <p:cNvPr id="644" name="Straight Arrow Connector 46"/>
          <p:cNvSpPr/>
          <p:nvPr/>
        </p:nvSpPr>
        <p:spPr>
          <a:xfrm flipV="1">
            <a:off x="248980" y="3428999"/>
            <a:ext cx="11370207" cy="120652"/>
          </a:xfrm>
          <a:prstGeom prst="line">
            <a:avLst/>
          </a:prstGeom>
          <a:ln w="76200">
            <a:solidFill>
              <a:schemeClr val="accent4"/>
            </a:solidFill>
            <a:miter/>
            <a:tailEnd type="triangle"/>
          </a:ln>
        </p:spPr>
        <p:txBody>
          <a:bodyPr lIns="45719" rIns="45719"/>
          <a:lstStyle/>
          <a:p>
            <a:endParaRPr/>
          </a:p>
        </p:txBody>
      </p:sp>
      <p:sp>
        <p:nvSpPr>
          <p:cNvPr id="645" name="Line 6"/>
          <p:cNvSpPr/>
          <p:nvPr/>
        </p:nvSpPr>
        <p:spPr>
          <a:xfrm>
            <a:off x="8816975" y="3238500"/>
            <a:ext cx="0" cy="304800"/>
          </a:xfrm>
          <a:prstGeom prst="line">
            <a:avLst/>
          </a:prstGeom>
          <a:ln w="12700">
            <a:solidFill>
              <a:schemeClr val="accent4"/>
            </a:solidFill>
            <a:miter/>
          </a:ln>
        </p:spPr>
        <p:txBody>
          <a:bodyPr lIns="45719" rIns="45719"/>
          <a:lstStyle/>
          <a:p>
            <a:endParaRP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49" name="Title 1"/>
          <p:cNvSpPr txBox="1">
            <a:spLocks noGrp="1"/>
          </p:cNvSpPr>
          <p:nvPr>
            <p:ph type="title"/>
          </p:nvPr>
        </p:nvSpPr>
        <p:spPr>
          <a:prstGeom prst="rect">
            <a:avLst/>
          </a:prstGeom>
        </p:spPr>
        <p:txBody>
          <a:bodyPr/>
          <a:lstStyle>
            <a:lvl1pPr algn="ctr"/>
          </a:lstStyle>
          <a:p>
            <a:r>
              <a:t>What worked for Bill? </a:t>
            </a:r>
          </a:p>
        </p:txBody>
      </p:sp>
      <p:sp>
        <p:nvSpPr>
          <p:cNvPr id="650" name="Content Placeholder 2"/>
          <p:cNvSpPr txBox="1">
            <a:spLocks noGrp="1"/>
          </p:cNvSpPr>
          <p:nvPr>
            <p:ph type="body" idx="1"/>
          </p:nvPr>
        </p:nvSpPr>
        <p:spPr>
          <a:xfrm>
            <a:off x="838200" y="1690688"/>
            <a:ext cx="10515600" cy="4351338"/>
          </a:xfrm>
          <a:prstGeom prst="rect">
            <a:avLst/>
          </a:prstGeom>
        </p:spPr>
        <p:txBody>
          <a:bodyPr/>
          <a:lstStyle/>
          <a:p>
            <a:pPr marL="0" indent="82296">
              <a:buSzTx/>
              <a:buNone/>
              <a:defRPr sz="3200"/>
            </a:pPr>
            <a:r>
              <a:t>He had his </a:t>
            </a:r>
            <a:r>
              <a:rPr b="1">
                <a:solidFill>
                  <a:srgbClr val="42AEAE"/>
                </a:solidFill>
              </a:rPr>
              <a:t>A2D Together Folder.</a:t>
            </a:r>
            <a:r>
              <a:t> </a:t>
            </a:r>
          </a:p>
          <a:p>
            <a:pPr marL="0" indent="82296">
              <a:buSzTx/>
              <a:buNone/>
              <a:defRPr sz="3200"/>
            </a:pPr>
            <a:r>
              <a:t>It included:</a:t>
            </a:r>
          </a:p>
          <a:p>
            <a:pPr marL="685800" lvl="1" indent="-228600" algn="just">
              <a:spcBef>
                <a:spcPts val="500"/>
              </a:spcBef>
              <a:buClr>
                <a:srgbClr val="000000"/>
              </a:buClr>
              <a:buSzPct val="80000"/>
              <a:defRPr b="1">
                <a:solidFill>
                  <a:srgbClr val="FF6600"/>
                </a:solidFill>
              </a:defRPr>
            </a:pPr>
            <a:r>
              <a:t>TOP5</a:t>
            </a:r>
            <a:endParaRPr sz="2400"/>
          </a:p>
          <a:p>
            <a:pPr marL="685800" lvl="1" indent="-228600" algn="just">
              <a:spcBef>
                <a:spcPts val="500"/>
              </a:spcBef>
              <a:buClr>
                <a:srgbClr val="000000"/>
              </a:buClr>
              <a:buSzPct val="80000"/>
              <a:defRPr b="1">
                <a:solidFill>
                  <a:srgbClr val="548235"/>
                </a:solidFill>
              </a:defRPr>
            </a:pPr>
            <a:r>
              <a:t>Hospital Support plan</a:t>
            </a:r>
            <a:endParaRPr sz="2400"/>
          </a:p>
          <a:p>
            <a:pPr marL="685800" lvl="1" indent="-228600" algn="just">
              <a:spcBef>
                <a:spcPts val="500"/>
              </a:spcBef>
              <a:buClr>
                <a:srgbClr val="000000"/>
              </a:buClr>
              <a:buSzPct val="80000"/>
            </a:pPr>
            <a:r>
              <a:t>Other relevant information</a:t>
            </a:r>
          </a:p>
          <a:p>
            <a:pPr marL="0" indent="82296">
              <a:spcBef>
                <a:spcPts val="1800"/>
              </a:spcBef>
              <a:buSzTx/>
              <a:buNone/>
              <a:defRPr b="1" i="1">
                <a:solidFill>
                  <a:srgbClr val="FF0000"/>
                </a:solidFill>
              </a:defRPr>
            </a:pPr>
            <a:r>
              <a:t>Health staff read and used the A2D Together Folder, worked together with Disability Staff to provide safe, person centred care.</a:t>
            </a:r>
          </a:p>
        </p:txBody>
      </p:sp>
      <p:pic>
        <p:nvPicPr>
          <p:cNvPr id="651" name="Picture 3" descr="Picture 3"/>
          <p:cNvPicPr>
            <a:picLocks noChangeAspect="1"/>
          </p:cNvPicPr>
          <p:nvPr/>
        </p:nvPicPr>
        <p:blipFill>
          <a:blip r:embed="rId3"/>
          <a:stretch>
            <a:fillRect/>
          </a:stretch>
        </p:blipFill>
        <p:spPr>
          <a:xfrm>
            <a:off x="9318844" y="1341491"/>
            <a:ext cx="1928813" cy="1914526"/>
          </a:xfrm>
          <a:prstGeom prst="rect">
            <a:avLst/>
          </a:prstGeom>
          <a:ln w="12700">
            <a:miter lim="400000"/>
          </a:ln>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53" name="Title 1"/>
          <p:cNvSpPr txBox="1">
            <a:spLocks noGrp="1"/>
          </p:cNvSpPr>
          <p:nvPr>
            <p:ph type="title"/>
          </p:nvPr>
        </p:nvSpPr>
        <p:spPr>
          <a:xfrm>
            <a:off x="838200" y="365129"/>
            <a:ext cx="10515600" cy="1018194"/>
          </a:xfrm>
          <a:prstGeom prst="rect">
            <a:avLst/>
          </a:prstGeom>
        </p:spPr>
        <p:txBody>
          <a:bodyPr/>
          <a:lstStyle>
            <a:lvl1pPr algn="ctr"/>
          </a:lstStyle>
          <a:p>
            <a:r>
              <a:t>More Information</a:t>
            </a:r>
          </a:p>
        </p:txBody>
      </p:sp>
      <p:sp>
        <p:nvSpPr>
          <p:cNvPr id="654" name="Content Placeholder 2"/>
          <p:cNvSpPr txBox="1">
            <a:spLocks noGrp="1"/>
          </p:cNvSpPr>
          <p:nvPr>
            <p:ph type="body" idx="1"/>
          </p:nvPr>
        </p:nvSpPr>
        <p:spPr>
          <a:xfrm>
            <a:off x="1494692" y="1438762"/>
            <a:ext cx="9032631" cy="4467187"/>
          </a:xfrm>
          <a:prstGeom prst="rect">
            <a:avLst/>
          </a:prstGeom>
        </p:spPr>
        <p:txBody>
          <a:bodyPr>
            <a:normAutofit fontScale="92500" lnSpcReduction="10000"/>
          </a:bodyPr>
          <a:lstStyle/>
          <a:p>
            <a:pPr marL="0" lvl="1" indent="448055" defTabSz="896111">
              <a:spcBef>
                <a:spcPts val="400"/>
              </a:spcBef>
              <a:buSzTx/>
              <a:buNone/>
              <a:defRPr sz="2156"/>
            </a:pPr>
            <a:endParaRPr dirty="0"/>
          </a:p>
          <a:p>
            <a:pPr marL="0" indent="0" defTabSz="896111">
              <a:spcBef>
                <a:spcPts val="900"/>
              </a:spcBef>
              <a:buSzTx/>
              <a:buNone/>
              <a:defRPr sz="3234">
                <a:solidFill>
                  <a:srgbClr val="FF0000"/>
                </a:solidFill>
              </a:defRPr>
            </a:pPr>
            <a:r>
              <a:rPr dirty="0"/>
              <a:t>A2D Together Website: </a:t>
            </a:r>
            <a:r>
              <a:rPr u="sng" dirty="0">
                <a:solidFill>
                  <a:srgbClr val="0563C1"/>
                </a:solidFill>
                <a:uFill>
                  <a:solidFill>
                    <a:srgbClr val="0563C1"/>
                  </a:solidFill>
                </a:uFill>
              </a:rPr>
              <a:t>www.a2d.healthcare</a:t>
            </a:r>
            <a:endParaRPr sz="3528" dirty="0"/>
          </a:p>
          <a:p>
            <a:pPr marL="0" indent="0" defTabSz="896111">
              <a:spcBef>
                <a:spcPts val="900"/>
              </a:spcBef>
              <a:buSzTx/>
              <a:buNone/>
              <a:defRPr sz="3234">
                <a:solidFill>
                  <a:srgbClr val="548235"/>
                </a:solidFill>
              </a:defRPr>
            </a:pPr>
            <a:endParaRPr lang="en-GB" dirty="0"/>
          </a:p>
          <a:p>
            <a:pPr marL="0" indent="0" defTabSz="896111">
              <a:spcBef>
                <a:spcPts val="900"/>
              </a:spcBef>
              <a:buSzTx/>
              <a:buNone/>
              <a:defRPr sz="3234">
                <a:solidFill>
                  <a:srgbClr val="548235"/>
                </a:solidFill>
              </a:defRPr>
            </a:pPr>
            <a:r>
              <a:rPr dirty="0"/>
              <a:t>Further education available </a:t>
            </a:r>
            <a:endParaRPr sz="3528" dirty="0"/>
          </a:p>
          <a:p>
            <a:pPr marL="416692" lvl="1" indent="-336042" defTabSz="896111">
              <a:spcBef>
                <a:spcPts val="900"/>
              </a:spcBef>
              <a:defRPr sz="2450"/>
            </a:pPr>
            <a:r>
              <a:rPr dirty="0"/>
              <a:t>e-HETI online for NSW Health staff about Disability </a:t>
            </a:r>
            <a:r>
              <a:t>&amp; Carers</a:t>
            </a:r>
            <a:endParaRPr lang="en-GB" dirty="0"/>
          </a:p>
          <a:p>
            <a:pPr marL="416692" indent="-336042" defTabSz="896111">
              <a:spcBef>
                <a:spcPts val="900"/>
              </a:spcBef>
              <a:defRPr sz="2450"/>
            </a:pPr>
            <a:r>
              <a:rPr dirty="0" err="1">
                <a:hlinkClick r:id="rId3"/>
              </a:rPr>
              <a:t>Idmh</a:t>
            </a:r>
            <a:r>
              <a:rPr dirty="0">
                <a:hlinkClick r:id="rId3"/>
              </a:rPr>
              <a:t> e-learning UNSW</a:t>
            </a:r>
            <a:endParaRPr lang="en-GB" dirty="0"/>
          </a:p>
          <a:p>
            <a:pPr marL="416692" indent="-336042" defTabSz="896111">
              <a:spcBef>
                <a:spcPts val="900"/>
              </a:spcBef>
              <a:defRPr sz="2450"/>
            </a:pPr>
            <a:r>
              <a:rPr lang="en-GB" sz="2400" dirty="0">
                <a:hlinkClick r:id="rId4"/>
              </a:rPr>
              <a:t>Agency for Clinical Innovation (ACI) :  The Essentials</a:t>
            </a:r>
            <a:endParaRPr lang="en-GB" sz="2400" dirty="0"/>
          </a:p>
          <a:p>
            <a:pPr marL="416692" indent="-336042" defTabSz="896111">
              <a:spcBef>
                <a:spcPts val="900"/>
              </a:spcBef>
              <a:defRPr sz="2450"/>
            </a:pPr>
            <a:r>
              <a:rPr sz="2400" dirty="0">
                <a:hlinkClick r:id="rId5"/>
              </a:rPr>
              <a:t>National Roadmap for Improving the Health of people with Intellectual Disability</a:t>
            </a:r>
            <a:endParaRPr dirty="0"/>
          </a:p>
          <a:p>
            <a:pPr marL="0" lvl="1" indent="448055" defTabSz="896111">
              <a:spcBef>
                <a:spcPts val="400"/>
              </a:spcBef>
              <a:buSzTx/>
              <a:buNone/>
              <a:defRPr sz="2842"/>
            </a:pPr>
            <a:r>
              <a:rPr dirty="0"/>
              <a:t> </a:t>
            </a:r>
            <a:endParaRPr sz="1568" dirty="0"/>
          </a:p>
          <a:p>
            <a:pPr marL="0" lvl="1" indent="448055" defTabSz="896111">
              <a:spcBef>
                <a:spcPts val="400"/>
              </a:spcBef>
              <a:buSzTx/>
              <a:buNone/>
              <a:defRPr sz="1372"/>
            </a:pPr>
            <a:r>
              <a:rPr dirty="0"/>
              <a:t>Content correct at time of development November 2021</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429" name="Title 1"/>
          <p:cNvSpPr txBox="1">
            <a:spLocks noGrp="1"/>
          </p:cNvSpPr>
          <p:nvPr>
            <p:ph type="title"/>
          </p:nvPr>
        </p:nvSpPr>
        <p:spPr>
          <a:prstGeom prst="rect">
            <a:avLst/>
          </a:prstGeom>
        </p:spPr>
        <p:txBody>
          <a:bodyPr/>
          <a:lstStyle>
            <a:lvl1pPr algn="ctr"/>
          </a:lstStyle>
          <a:p>
            <a:r>
              <a:t>Learning Outcomes </a:t>
            </a:r>
          </a:p>
        </p:txBody>
      </p:sp>
      <p:sp>
        <p:nvSpPr>
          <p:cNvPr id="430" name="Content Placeholder 2"/>
          <p:cNvSpPr txBox="1">
            <a:spLocks noGrp="1"/>
          </p:cNvSpPr>
          <p:nvPr>
            <p:ph type="body" idx="1"/>
          </p:nvPr>
        </p:nvSpPr>
        <p:spPr>
          <a:xfrm>
            <a:off x="814752" y="1531550"/>
            <a:ext cx="10515601" cy="4269785"/>
          </a:xfrm>
          <a:prstGeom prst="rect">
            <a:avLst/>
          </a:prstGeom>
        </p:spPr>
        <p:txBody>
          <a:bodyPr/>
          <a:lstStyle/>
          <a:p>
            <a:pPr>
              <a:buSzPct val="80000"/>
            </a:pPr>
            <a:r>
              <a:t>Challenges that a person with disability may experience in hospital</a:t>
            </a:r>
          </a:p>
          <a:p>
            <a:pPr>
              <a:buSzPct val="80000"/>
            </a:pPr>
            <a:r>
              <a:t>Rights of people with disability </a:t>
            </a:r>
          </a:p>
          <a:p>
            <a:pPr>
              <a:buSzPct val="80000"/>
            </a:pPr>
            <a:r>
              <a:t>Importance of communication </a:t>
            </a:r>
          </a:p>
          <a:p>
            <a:pPr>
              <a:buSzPct val="80000"/>
            </a:pPr>
            <a:r>
              <a:t>How personal perceptions, values and attitudes impact on the care and support  provided to a person during their hospitalisation</a:t>
            </a:r>
          </a:p>
          <a:p>
            <a:pPr>
              <a:buSzPct val="80000"/>
            </a:pPr>
            <a:r>
              <a:t>Purpose of </a:t>
            </a:r>
            <a:r>
              <a:rPr b="1">
                <a:solidFill>
                  <a:srgbClr val="DB5921"/>
                </a:solidFill>
              </a:rPr>
              <a:t>TOP 5 </a:t>
            </a:r>
            <a:r>
              <a:t>and the </a:t>
            </a:r>
            <a:r>
              <a:rPr b="1">
                <a:solidFill>
                  <a:srgbClr val="42AEAE"/>
                </a:solidFill>
              </a:rPr>
              <a:t>Admission2Discharge Together (A2D)</a:t>
            </a:r>
            <a:r>
              <a:rPr>
                <a:solidFill>
                  <a:srgbClr val="42AEAE"/>
                </a:solidFill>
              </a:rPr>
              <a:t> F</a:t>
            </a:r>
            <a:r>
              <a:rPr b="1">
                <a:solidFill>
                  <a:srgbClr val="42AEAE"/>
                </a:solidFill>
              </a:rPr>
              <a:t>older</a:t>
            </a:r>
            <a:r>
              <a:rPr>
                <a:solidFill>
                  <a:srgbClr val="42AEAE"/>
                </a:solidFill>
              </a:rPr>
              <a:t>.</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434" name="Title 1"/>
          <p:cNvSpPr txBox="1">
            <a:spLocks noGrp="1"/>
          </p:cNvSpPr>
          <p:nvPr>
            <p:ph type="title"/>
          </p:nvPr>
        </p:nvSpPr>
        <p:spPr>
          <a:xfrm>
            <a:off x="838200" y="365125"/>
            <a:ext cx="10515600" cy="1037474"/>
          </a:xfrm>
          <a:prstGeom prst="rect">
            <a:avLst/>
          </a:prstGeom>
        </p:spPr>
        <p:txBody>
          <a:bodyPr/>
          <a:lstStyle/>
          <a:p>
            <a:pPr algn="ctr">
              <a:defRPr sz="3200"/>
            </a:pPr>
            <a:r>
              <a:t>Article 25 of the United Nations Convention </a:t>
            </a:r>
            <a:br/>
            <a:r>
              <a:t>The rights of Persons with Disability</a:t>
            </a:r>
          </a:p>
        </p:txBody>
      </p:sp>
      <p:sp>
        <p:nvSpPr>
          <p:cNvPr id="435" name="Content Placeholder 2"/>
          <p:cNvSpPr txBox="1">
            <a:spLocks noGrp="1"/>
          </p:cNvSpPr>
          <p:nvPr>
            <p:ph type="body" idx="1"/>
          </p:nvPr>
        </p:nvSpPr>
        <p:spPr>
          <a:xfrm>
            <a:off x="838200" y="1730445"/>
            <a:ext cx="10515600" cy="4727873"/>
          </a:xfrm>
          <a:prstGeom prst="rect">
            <a:avLst/>
          </a:prstGeom>
        </p:spPr>
        <p:txBody>
          <a:bodyPr/>
          <a:lstStyle>
            <a:lvl1pPr marL="0" indent="0" algn="ctr">
              <a:buSzTx/>
              <a:buNone/>
              <a:defRPr sz="3200" b="1">
                <a:solidFill>
                  <a:srgbClr val="42AEAE"/>
                </a:solidFill>
              </a:defRPr>
            </a:lvl1pPr>
          </a:lstStyle>
          <a:p>
            <a:r>
              <a:t>Persons with disabilities have a right to the enjoyment of the highest attainable standard of health without discrimination on the basis of disability.</a:t>
            </a:r>
          </a:p>
        </p:txBody>
      </p:sp>
      <p:grpSp>
        <p:nvGrpSpPr>
          <p:cNvPr id="438" name="Content Placeholder 3"/>
          <p:cNvGrpSpPr/>
          <p:nvPr/>
        </p:nvGrpSpPr>
        <p:grpSpPr>
          <a:xfrm>
            <a:off x="1994915" y="3312868"/>
            <a:ext cx="4281695" cy="2137364"/>
            <a:chOff x="0" y="0"/>
            <a:chExt cx="4281694" cy="2137362"/>
          </a:xfrm>
        </p:grpSpPr>
        <p:pic>
          <p:nvPicPr>
            <p:cNvPr id="436" name="image4.jpeg" descr="image4.jpeg"/>
            <p:cNvPicPr>
              <a:picLocks noChangeAspect="1"/>
            </p:cNvPicPr>
            <p:nvPr/>
          </p:nvPicPr>
          <p:blipFill>
            <a:blip r:embed="rId4"/>
            <a:srcRect t="13815"/>
            <a:stretch>
              <a:fillRect/>
            </a:stretch>
          </p:blipFill>
          <p:spPr>
            <a:xfrm>
              <a:off x="4762" y="4762"/>
              <a:ext cx="4267561" cy="2127839"/>
            </a:xfrm>
            <a:prstGeom prst="rect">
              <a:avLst/>
            </a:prstGeom>
            <a:ln w="12700" cap="flat">
              <a:noFill/>
              <a:miter lim="400000"/>
            </a:ln>
            <a:effectLst/>
          </p:spPr>
        </p:pic>
        <p:sp>
          <p:nvSpPr>
            <p:cNvPr id="437" name="Rectangle"/>
            <p:cNvSpPr/>
            <p:nvPr/>
          </p:nvSpPr>
          <p:spPr>
            <a:xfrm>
              <a:off x="0" y="0"/>
              <a:ext cx="4281695" cy="2137363"/>
            </a:xfrm>
            <a:prstGeom prst="rect">
              <a:avLst/>
            </a:prstGeom>
            <a:noFill/>
            <a:ln w="9525" cap="flat">
              <a:solidFill>
                <a:srgbClr val="000000"/>
              </a:solidFill>
              <a:prstDash val="solid"/>
              <a:miter lim="800000"/>
            </a:ln>
            <a:effectLst/>
          </p:spPr>
          <p:txBody>
            <a:bodyPr wrap="square" lIns="45719" tIns="45719" rIns="45719" bIns="45719" numCol="1" anchor="ctr">
              <a:noAutofit/>
            </a:bodyPr>
            <a:lstStyle/>
            <a:p>
              <a:endParaRPr/>
            </a:p>
          </p:txBody>
        </p:sp>
      </p:gr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442" name="Title 1"/>
          <p:cNvSpPr txBox="1">
            <a:spLocks noGrp="1"/>
          </p:cNvSpPr>
          <p:nvPr>
            <p:ph type="title"/>
          </p:nvPr>
        </p:nvSpPr>
        <p:spPr>
          <a:prstGeom prst="rect">
            <a:avLst/>
          </a:prstGeom>
        </p:spPr>
        <p:txBody>
          <a:bodyPr/>
          <a:lstStyle>
            <a:lvl1pPr algn="ctr"/>
          </a:lstStyle>
          <a:p>
            <a:r>
              <a:t> NSW Disability Inclusion Act 2014  </a:t>
            </a:r>
          </a:p>
        </p:txBody>
      </p:sp>
      <p:sp>
        <p:nvSpPr>
          <p:cNvPr id="443" name="Content Placeholder 2"/>
          <p:cNvSpPr txBox="1">
            <a:spLocks noGrp="1"/>
          </p:cNvSpPr>
          <p:nvPr>
            <p:ph type="body" idx="1"/>
          </p:nvPr>
        </p:nvSpPr>
        <p:spPr>
          <a:xfrm>
            <a:off x="861645" y="1626333"/>
            <a:ext cx="10515601" cy="4351338"/>
          </a:xfrm>
          <a:prstGeom prst="rect">
            <a:avLst/>
          </a:prstGeom>
        </p:spPr>
        <p:txBody>
          <a:bodyPr/>
          <a:lstStyle/>
          <a:p>
            <a:pPr>
              <a:buSzPct val="80000"/>
              <a:defRPr sz="2600"/>
            </a:pPr>
            <a:r>
              <a:t>Acknowledges that people with disability have the same </a:t>
            </a:r>
            <a:r>
              <a:rPr b="1">
                <a:solidFill>
                  <a:srgbClr val="42AEAE"/>
                </a:solidFill>
              </a:rPr>
              <a:t>human rights </a:t>
            </a:r>
            <a:r>
              <a:t>as other members of the community.</a:t>
            </a:r>
          </a:p>
          <a:p>
            <a:pPr>
              <a:buSzPct val="80000"/>
              <a:defRPr sz="2600"/>
            </a:pPr>
            <a:r>
              <a:t>Enables people with a disability to </a:t>
            </a:r>
            <a:r>
              <a:rPr b="1">
                <a:solidFill>
                  <a:srgbClr val="42AEAE"/>
                </a:solidFill>
              </a:rPr>
              <a:t>exercise choice </a:t>
            </a:r>
            <a:r>
              <a:t>and </a:t>
            </a:r>
            <a:r>
              <a:rPr b="1">
                <a:solidFill>
                  <a:srgbClr val="42AEAE"/>
                </a:solidFill>
              </a:rPr>
              <a:t>control</a:t>
            </a:r>
            <a:r>
              <a:t> in the pursuit of their goals and the planning and delivery of their supports and services.</a:t>
            </a:r>
          </a:p>
          <a:p>
            <a:pPr>
              <a:buSzPct val="80000"/>
              <a:defRPr sz="2600"/>
            </a:pPr>
            <a:r>
              <a:t>Provide </a:t>
            </a:r>
            <a:r>
              <a:rPr b="1">
                <a:solidFill>
                  <a:srgbClr val="42AEAE"/>
                </a:solidFill>
              </a:rPr>
              <a:t>safeguards</a:t>
            </a:r>
            <a:r>
              <a:t> in relation to the delivery of supports and services for people with disability.</a:t>
            </a:r>
          </a:p>
          <a:p>
            <a:pPr>
              <a:buSzPct val="80000"/>
              <a:defRPr sz="2600"/>
            </a:pPr>
            <a:r>
              <a:t>Supports the purposes and principles of the </a:t>
            </a:r>
            <a:r>
              <a:rPr i="1"/>
              <a:t>United Nations Convention on the Rights of Persons with Disability.</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447" name="Title 1"/>
          <p:cNvSpPr txBox="1">
            <a:spLocks noGrp="1"/>
          </p:cNvSpPr>
          <p:nvPr>
            <p:ph type="title"/>
          </p:nvPr>
        </p:nvSpPr>
        <p:spPr>
          <a:prstGeom prst="rect">
            <a:avLst/>
          </a:prstGeom>
        </p:spPr>
        <p:txBody>
          <a:bodyPr/>
          <a:lstStyle>
            <a:lvl1pPr algn="ctr"/>
          </a:lstStyle>
          <a:p>
            <a:r>
              <a:t>NSW Health Disability Inclusion Action Plan </a:t>
            </a:r>
          </a:p>
        </p:txBody>
      </p:sp>
      <p:sp>
        <p:nvSpPr>
          <p:cNvPr id="448" name="Content Placeholder 2"/>
          <p:cNvSpPr txBox="1">
            <a:spLocks noGrp="1"/>
          </p:cNvSpPr>
          <p:nvPr>
            <p:ph type="body" idx="1"/>
          </p:nvPr>
        </p:nvSpPr>
        <p:spPr>
          <a:prstGeom prst="rect">
            <a:avLst/>
          </a:prstGeom>
        </p:spPr>
        <p:txBody>
          <a:bodyPr/>
          <a:lstStyle/>
          <a:p>
            <a:endParaRPr/>
          </a:p>
        </p:txBody>
      </p:sp>
      <p:sp>
        <p:nvSpPr>
          <p:cNvPr id="449" name="TextBox 3"/>
          <p:cNvSpPr txBox="1"/>
          <p:nvPr/>
        </p:nvSpPr>
        <p:spPr>
          <a:xfrm>
            <a:off x="3972950" y="1793631"/>
            <a:ext cx="7423052" cy="32921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200" b="1">
                <a:solidFill>
                  <a:srgbClr val="42AEAE"/>
                </a:solidFill>
              </a:defRPr>
            </a:pPr>
            <a:r>
              <a:t>Four Focus Areas</a:t>
            </a:r>
          </a:p>
          <a:p>
            <a:pPr marL="514350" indent="-514350">
              <a:spcBef>
                <a:spcPts val="600"/>
              </a:spcBef>
              <a:buSzPct val="100000"/>
              <a:buAutoNum type="arabicPeriod"/>
              <a:defRPr sz="2800"/>
            </a:pPr>
            <a:r>
              <a:t>Promoting positive attitudes and behaviours</a:t>
            </a:r>
          </a:p>
          <a:p>
            <a:pPr marL="514350" indent="-514350">
              <a:spcBef>
                <a:spcPts val="600"/>
              </a:spcBef>
              <a:buSzPct val="100000"/>
              <a:buAutoNum type="arabicPeriod"/>
              <a:defRPr sz="2800"/>
            </a:pPr>
            <a:r>
              <a:t>Creating liveable environments</a:t>
            </a:r>
          </a:p>
          <a:p>
            <a:pPr marL="514350" indent="-514350">
              <a:spcBef>
                <a:spcPts val="600"/>
              </a:spcBef>
              <a:buSzPct val="100000"/>
              <a:buAutoNum type="arabicPeriod"/>
              <a:defRPr sz="2800"/>
            </a:pPr>
            <a:r>
              <a:t>Providing equitable systems and processes</a:t>
            </a:r>
          </a:p>
          <a:p>
            <a:pPr marL="514350" indent="-514350">
              <a:spcBef>
                <a:spcPts val="600"/>
              </a:spcBef>
              <a:buSzPct val="100000"/>
              <a:buAutoNum type="arabicPeriod"/>
              <a:defRPr sz="2800"/>
            </a:pPr>
            <a:r>
              <a:t>Supporting access to meaningful employment opportunities</a:t>
            </a:r>
          </a:p>
        </p:txBody>
      </p:sp>
      <p:pic>
        <p:nvPicPr>
          <p:cNvPr id="450" name="Picture 2" descr="Picture 2"/>
          <p:cNvPicPr>
            <a:picLocks noChangeAspect="1"/>
          </p:cNvPicPr>
          <p:nvPr/>
        </p:nvPicPr>
        <p:blipFill>
          <a:blip r:embed="rId4"/>
          <a:stretch>
            <a:fillRect/>
          </a:stretch>
        </p:blipFill>
        <p:spPr>
          <a:xfrm>
            <a:off x="1049288" y="2094163"/>
            <a:ext cx="2142189" cy="3023456"/>
          </a:xfrm>
          <a:prstGeom prst="rect">
            <a:avLst/>
          </a:prstGeom>
          <a:ln>
            <a:solidFill>
              <a:srgbClr val="002060"/>
            </a:solidFill>
            <a:miter/>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454" name="Title 1"/>
          <p:cNvSpPr txBox="1">
            <a:spLocks noGrp="1"/>
          </p:cNvSpPr>
          <p:nvPr>
            <p:ph type="title"/>
          </p:nvPr>
        </p:nvSpPr>
        <p:spPr>
          <a:xfrm>
            <a:off x="697523" y="0"/>
            <a:ext cx="10515601" cy="1325563"/>
          </a:xfrm>
          <a:prstGeom prst="rect">
            <a:avLst/>
          </a:prstGeom>
        </p:spPr>
        <p:txBody>
          <a:bodyPr/>
          <a:lstStyle>
            <a:lvl1pPr algn="ctr"/>
          </a:lstStyle>
          <a:p>
            <a:r>
              <a:t>People with intellectual disability</a:t>
            </a:r>
          </a:p>
        </p:txBody>
      </p:sp>
      <p:sp>
        <p:nvSpPr>
          <p:cNvPr id="455" name="Content Placeholder 2"/>
          <p:cNvSpPr txBox="1">
            <a:spLocks noGrp="1"/>
          </p:cNvSpPr>
          <p:nvPr>
            <p:ph type="body" idx="1"/>
          </p:nvPr>
        </p:nvSpPr>
        <p:spPr>
          <a:xfrm>
            <a:off x="814754" y="1239470"/>
            <a:ext cx="10515601" cy="4715854"/>
          </a:xfrm>
          <a:prstGeom prst="rect">
            <a:avLst/>
          </a:prstGeom>
        </p:spPr>
        <p:txBody>
          <a:bodyPr/>
          <a:lstStyle/>
          <a:p>
            <a:pPr marL="0" indent="0" algn="ctr">
              <a:spcBef>
                <a:spcPts val="1200"/>
              </a:spcBef>
              <a:buSzTx/>
              <a:buNone/>
              <a:defRPr sz="3600"/>
            </a:pPr>
            <a:r>
              <a:t>Experience high rates of </a:t>
            </a:r>
            <a:r>
              <a:rPr>
                <a:solidFill>
                  <a:srgbClr val="FF0000"/>
                </a:solidFill>
              </a:rPr>
              <a:t>adverse outcomes </a:t>
            </a:r>
            <a:r>
              <a:t>during hospital stays </a:t>
            </a:r>
            <a:endParaRPr sz="1600"/>
          </a:p>
          <a:p>
            <a:pPr>
              <a:spcBef>
                <a:spcPts val="1200"/>
              </a:spcBef>
              <a:buSzPct val="80000"/>
            </a:pPr>
            <a:r>
              <a:t>Experience </a:t>
            </a:r>
            <a:r>
              <a:rPr>
                <a:solidFill>
                  <a:srgbClr val="FF0000"/>
                </a:solidFill>
              </a:rPr>
              <a:t>poorer health outcomes </a:t>
            </a:r>
            <a:r>
              <a:t>overall</a:t>
            </a:r>
            <a:r>
              <a:rPr>
                <a:solidFill>
                  <a:srgbClr val="FF0000"/>
                </a:solidFill>
              </a:rPr>
              <a:t> </a:t>
            </a:r>
          </a:p>
          <a:p>
            <a:pPr>
              <a:spcBef>
                <a:spcPts val="1200"/>
              </a:spcBef>
              <a:buSzPct val="80000"/>
            </a:pPr>
            <a:r>
              <a:t>Have </a:t>
            </a:r>
            <a:r>
              <a:rPr>
                <a:solidFill>
                  <a:srgbClr val="FF9900"/>
                </a:solidFill>
              </a:rPr>
              <a:t>more difficulty </a:t>
            </a:r>
            <a:r>
              <a:t>in obtaining the necessary health services in comparison with other  populations </a:t>
            </a:r>
            <a:r>
              <a:rPr sz="1800"/>
              <a:t>Khran &amp; Drum 2007</a:t>
            </a:r>
          </a:p>
          <a:p>
            <a:pPr>
              <a:spcBef>
                <a:spcPts val="1200"/>
              </a:spcBef>
              <a:buSzPct val="80000"/>
            </a:pPr>
            <a:r>
              <a:t>Experience </a:t>
            </a:r>
            <a:r>
              <a:rPr>
                <a:solidFill>
                  <a:srgbClr val="FF0000"/>
                </a:solidFill>
              </a:rPr>
              <a:t>significant</a:t>
            </a:r>
            <a:r>
              <a:t> medical and mental problems </a:t>
            </a:r>
          </a:p>
          <a:p>
            <a:pPr>
              <a:spcBef>
                <a:spcPts val="1200"/>
              </a:spcBef>
              <a:buSzPct val="80000"/>
            </a:pPr>
            <a:r>
              <a:t>Conditions often </a:t>
            </a:r>
            <a:r>
              <a:rPr>
                <a:solidFill>
                  <a:srgbClr val="FF9900"/>
                </a:solidFill>
              </a:rPr>
              <a:t>unrecognised, misdiagnosed </a:t>
            </a:r>
            <a:r>
              <a:t>and</a:t>
            </a:r>
            <a:r>
              <a:rPr>
                <a:solidFill>
                  <a:srgbClr val="FF9900"/>
                </a:solidFill>
              </a:rPr>
              <a:t> poorly managed </a:t>
            </a:r>
            <a:r>
              <a:rPr sz="2000"/>
              <a:t>AIHW 2008;Lennox &amp; Kerr</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459" name="Title 1"/>
          <p:cNvSpPr txBox="1">
            <a:spLocks noGrp="1"/>
          </p:cNvSpPr>
          <p:nvPr>
            <p:ph type="title"/>
          </p:nvPr>
        </p:nvSpPr>
        <p:spPr>
          <a:prstGeom prst="rect">
            <a:avLst/>
          </a:prstGeom>
        </p:spPr>
        <p:txBody>
          <a:bodyPr/>
          <a:lstStyle>
            <a:lvl1pPr algn="ctr"/>
          </a:lstStyle>
          <a:p>
            <a:r>
              <a:t>Ombudsman NSW</a:t>
            </a:r>
          </a:p>
        </p:txBody>
      </p:sp>
      <p:sp>
        <p:nvSpPr>
          <p:cNvPr id="460" name="Content Placeholder 2"/>
          <p:cNvSpPr txBox="1">
            <a:spLocks noGrp="1"/>
          </p:cNvSpPr>
          <p:nvPr>
            <p:ph type="body" idx="1"/>
          </p:nvPr>
        </p:nvSpPr>
        <p:spPr>
          <a:xfrm>
            <a:off x="838200" y="1638056"/>
            <a:ext cx="10515600" cy="4351338"/>
          </a:xfrm>
          <a:prstGeom prst="rect">
            <a:avLst/>
          </a:prstGeom>
        </p:spPr>
        <p:txBody>
          <a:bodyPr>
            <a:normAutofit lnSpcReduction="10000"/>
          </a:bodyPr>
          <a:lstStyle/>
          <a:p>
            <a:pPr marL="0" indent="0" algn="ctr">
              <a:spcBef>
                <a:spcPts val="1800"/>
              </a:spcBef>
              <a:buSzTx/>
              <a:buNone/>
              <a:defRPr sz="3200" b="1">
                <a:solidFill>
                  <a:srgbClr val="42AEAE"/>
                </a:solidFill>
              </a:defRPr>
            </a:pPr>
            <a:r>
              <a:rPr dirty="0"/>
              <a:t>Report of Reviewable Deaths in 2014,2015,2016 and 2017 </a:t>
            </a:r>
            <a:br>
              <a:rPr dirty="0"/>
            </a:br>
            <a:r>
              <a:rPr dirty="0"/>
              <a:t>Deaths of people with disability in residential care (2018)</a:t>
            </a:r>
          </a:p>
          <a:p>
            <a:pPr>
              <a:spcBef>
                <a:spcPts val="600"/>
              </a:spcBef>
              <a:buSzPct val="80000"/>
            </a:pPr>
            <a:endParaRPr lang="en-GB" dirty="0"/>
          </a:p>
          <a:p>
            <a:pPr>
              <a:spcBef>
                <a:spcPts val="600"/>
              </a:spcBef>
              <a:buSzPct val="80000"/>
            </a:pPr>
            <a:r>
              <a:rPr dirty="0"/>
              <a:t>2014-17, the deaths of </a:t>
            </a:r>
            <a:r>
              <a:rPr b="1" dirty="0">
                <a:solidFill>
                  <a:srgbClr val="FF0000"/>
                </a:solidFill>
              </a:rPr>
              <a:t>494 </a:t>
            </a:r>
            <a:r>
              <a:rPr dirty="0"/>
              <a:t>people with disability in care were reviewed.</a:t>
            </a:r>
          </a:p>
          <a:p>
            <a:pPr>
              <a:spcBef>
                <a:spcPts val="600"/>
              </a:spcBef>
              <a:buSzPct val="80000"/>
            </a:pPr>
            <a:endParaRPr lang="en-GB" dirty="0"/>
          </a:p>
          <a:p>
            <a:pPr>
              <a:spcBef>
                <a:spcPts val="600"/>
              </a:spcBef>
              <a:buSzPct val="80000"/>
            </a:pPr>
            <a:r>
              <a:rPr dirty="0"/>
              <a:t>64</a:t>
            </a:r>
            <a:r>
              <a:rPr dirty="0">
                <a:solidFill>
                  <a:schemeClr val="tx1"/>
                </a:solidFill>
              </a:rPr>
              <a:t>%</a:t>
            </a:r>
            <a:r>
              <a:rPr dirty="0">
                <a:solidFill>
                  <a:srgbClr val="FF0000"/>
                </a:solidFill>
              </a:rPr>
              <a:t> of deaths were sudden and unexpected</a:t>
            </a:r>
          </a:p>
          <a:p>
            <a:pPr>
              <a:spcBef>
                <a:spcPts val="600"/>
              </a:spcBef>
              <a:buSzPct val="80000"/>
            </a:pPr>
            <a:endParaRPr lang="en-GB" dirty="0"/>
          </a:p>
          <a:p>
            <a:pPr>
              <a:spcBef>
                <a:spcPts val="600"/>
              </a:spcBef>
              <a:buSzPct val="80000"/>
            </a:pPr>
            <a:r>
              <a:rPr dirty="0"/>
              <a:t>On average people were 55 years old when they died, </a:t>
            </a:r>
            <a:r>
              <a:rPr b="1" dirty="0">
                <a:solidFill>
                  <a:srgbClr val="FF0000"/>
                </a:solidFill>
              </a:rPr>
              <a:t>25 years younger </a:t>
            </a:r>
            <a:r>
              <a:rPr dirty="0"/>
              <a:t>than the general population </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464" name="Title 1"/>
          <p:cNvSpPr txBox="1">
            <a:spLocks noGrp="1"/>
          </p:cNvSpPr>
          <p:nvPr>
            <p:ph type="title"/>
          </p:nvPr>
        </p:nvSpPr>
        <p:spPr>
          <a:prstGeom prst="rect">
            <a:avLst/>
          </a:prstGeom>
        </p:spPr>
        <p:txBody>
          <a:bodyPr/>
          <a:lstStyle>
            <a:lvl1pPr algn="ctr"/>
          </a:lstStyle>
          <a:p>
            <a:r>
              <a:t> Leading causes of death</a:t>
            </a:r>
          </a:p>
        </p:txBody>
      </p:sp>
      <p:sp>
        <p:nvSpPr>
          <p:cNvPr id="465" name="Content Placeholder 2"/>
          <p:cNvSpPr txBox="1">
            <a:spLocks noGrp="1"/>
          </p:cNvSpPr>
          <p:nvPr>
            <p:ph type="body" idx="1"/>
          </p:nvPr>
        </p:nvSpPr>
        <p:spPr>
          <a:prstGeom prst="rect">
            <a:avLst/>
          </a:prstGeom>
        </p:spPr>
        <p:txBody>
          <a:bodyPr/>
          <a:lstStyle/>
          <a:p>
            <a:pPr>
              <a:buClr>
                <a:srgbClr val="000000"/>
              </a:buClr>
              <a:buSzPct val="80000"/>
              <a:defRPr>
                <a:solidFill>
                  <a:srgbClr val="FF0000"/>
                </a:solidFill>
              </a:defRPr>
            </a:pPr>
            <a:r>
              <a:rPr dirty="0"/>
              <a:t>Nervous system </a:t>
            </a:r>
            <a:r>
              <a:rPr dirty="0">
                <a:solidFill>
                  <a:srgbClr val="000000"/>
                </a:solidFill>
              </a:rPr>
              <a:t>disease</a:t>
            </a:r>
            <a:r>
              <a:rPr lang="en-GB" dirty="0">
                <a:solidFill>
                  <a:srgbClr val="000000"/>
                </a:solidFill>
              </a:rPr>
              <a:t> </a:t>
            </a:r>
            <a:r>
              <a:rPr dirty="0">
                <a:solidFill>
                  <a:srgbClr val="000000"/>
                </a:solidFill>
              </a:rPr>
              <a:t>(16.1%) mainly epilepsy and cerebral palsy </a:t>
            </a:r>
          </a:p>
          <a:p>
            <a:pPr>
              <a:buClr>
                <a:srgbClr val="000000"/>
              </a:buClr>
              <a:buSzPct val="80000"/>
              <a:defRPr>
                <a:solidFill>
                  <a:srgbClr val="FF0000"/>
                </a:solidFill>
              </a:defRPr>
            </a:pPr>
            <a:r>
              <a:rPr dirty="0">
                <a:solidFill>
                  <a:srgbClr val="FF0000"/>
                </a:solidFill>
              </a:rPr>
              <a:t>Respiratory</a:t>
            </a:r>
            <a:r>
              <a:rPr dirty="0">
                <a:solidFill>
                  <a:srgbClr val="000000"/>
                </a:solidFill>
              </a:rPr>
              <a:t> diseases</a:t>
            </a:r>
            <a:r>
              <a:rPr lang="en-GB" dirty="0">
                <a:solidFill>
                  <a:srgbClr val="000000"/>
                </a:solidFill>
              </a:rPr>
              <a:t> </a:t>
            </a:r>
            <a:r>
              <a:rPr dirty="0">
                <a:solidFill>
                  <a:srgbClr val="000000"/>
                </a:solidFill>
              </a:rPr>
              <a:t>(15.5%) mainly pneumonia and aspiration pneumonia </a:t>
            </a:r>
          </a:p>
          <a:p>
            <a:pPr>
              <a:buClr>
                <a:srgbClr val="000000"/>
              </a:buClr>
              <a:buSzPct val="80000"/>
              <a:defRPr>
                <a:solidFill>
                  <a:srgbClr val="FF0000"/>
                </a:solidFill>
              </a:defRPr>
            </a:pPr>
            <a:r>
              <a:rPr dirty="0">
                <a:solidFill>
                  <a:srgbClr val="FF0000"/>
                </a:solidFill>
              </a:rPr>
              <a:t>Congenital </a:t>
            </a:r>
            <a:r>
              <a:rPr dirty="0">
                <a:solidFill>
                  <a:srgbClr val="000000"/>
                </a:solidFill>
              </a:rPr>
              <a:t>conditions</a:t>
            </a:r>
            <a:r>
              <a:rPr lang="en-GB" dirty="0">
                <a:solidFill>
                  <a:srgbClr val="000000"/>
                </a:solidFill>
              </a:rPr>
              <a:t> </a:t>
            </a:r>
            <a:r>
              <a:rPr dirty="0">
                <a:solidFill>
                  <a:srgbClr val="000000"/>
                </a:solidFill>
              </a:rPr>
              <a:t>(13.2%) mainly Down Syndrome</a:t>
            </a:r>
          </a:p>
          <a:p>
            <a:pPr>
              <a:buClr>
                <a:srgbClr val="000000"/>
              </a:buClr>
              <a:buSzPct val="80000"/>
              <a:defRPr>
                <a:solidFill>
                  <a:srgbClr val="FF0000"/>
                </a:solidFill>
              </a:defRPr>
            </a:pPr>
            <a:r>
              <a:rPr dirty="0"/>
              <a:t>Neoplasms</a:t>
            </a:r>
            <a:r>
              <a:rPr dirty="0">
                <a:solidFill>
                  <a:srgbClr val="000000"/>
                </a:solidFill>
              </a:rPr>
              <a:t> (13.2%) mainly colon and breast cancer</a:t>
            </a:r>
          </a:p>
          <a:p>
            <a:pPr>
              <a:buClr>
                <a:srgbClr val="000000"/>
              </a:buClr>
              <a:buSzPct val="80000"/>
              <a:defRPr>
                <a:solidFill>
                  <a:srgbClr val="FF0000"/>
                </a:solidFill>
              </a:defRPr>
            </a:pPr>
            <a:r>
              <a:rPr dirty="0"/>
              <a:t>Circulatory diseases </a:t>
            </a:r>
            <a:r>
              <a:rPr dirty="0">
                <a:solidFill>
                  <a:srgbClr val="000000"/>
                </a:solidFill>
              </a:rPr>
              <a:t>(11.8%) primarily </a:t>
            </a:r>
            <a:r>
              <a:rPr dirty="0" err="1">
                <a:solidFill>
                  <a:srgbClr val="000000"/>
                </a:solidFill>
              </a:rPr>
              <a:t>ischaemic</a:t>
            </a:r>
            <a:r>
              <a:rPr dirty="0">
                <a:solidFill>
                  <a:srgbClr val="000000"/>
                </a:solidFill>
              </a:rPr>
              <a:t> heart diseases </a:t>
            </a:r>
          </a:p>
          <a:p>
            <a:pPr>
              <a:buClr>
                <a:srgbClr val="000000"/>
              </a:buClr>
              <a:buSzPct val="80000"/>
            </a:pPr>
            <a:r>
              <a:rPr dirty="0"/>
              <a:t>External causes(5%) mainly </a:t>
            </a:r>
            <a:r>
              <a:rPr dirty="0">
                <a:solidFill>
                  <a:srgbClr val="FF0000"/>
                </a:solidFill>
              </a:rPr>
              <a:t>choking on food </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62</TotalTime>
  <Words>4109</Words>
  <Application>Microsoft Office PowerPoint</Application>
  <PresentationFormat>Widescreen</PresentationFormat>
  <Paragraphs>358</Paragraphs>
  <Slides>29</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Merriweather</vt:lpstr>
      <vt:lpstr>Office Theme</vt:lpstr>
      <vt:lpstr>     Admission2Discharge Together  </vt:lpstr>
      <vt:lpstr>Aim</vt:lpstr>
      <vt:lpstr>Learning Outcomes </vt:lpstr>
      <vt:lpstr>Article 25 of the United Nations Convention  The rights of Persons with Disability</vt:lpstr>
      <vt:lpstr> NSW Disability Inclusion Act 2014  </vt:lpstr>
      <vt:lpstr>NSW Health Disability Inclusion Action Plan </vt:lpstr>
      <vt:lpstr>People with intellectual disability</vt:lpstr>
      <vt:lpstr>Ombudsman NSW</vt:lpstr>
      <vt:lpstr> Leading causes of death</vt:lpstr>
      <vt:lpstr>Respiratory Diseases </vt:lpstr>
      <vt:lpstr> Other factors impacting quality patient care</vt:lpstr>
      <vt:lpstr>Residents living in supported accommodation</vt:lpstr>
      <vt:lpstr> Additional challenges in the hospital setting </vt:lpstr>
      <vt:lpstr>It’s ALL about Communication </vt:lpstr>
      <vt:lpstr>Often the barrier to the person is us…</vt:lpstr>
      <vt:lpstr>Communication Challenges</vt:lpstr>
      <vt:lpstr>Attitudes and Beliefs </vt:lpstr>
      <vt:lpstr> Hospital are scary!</vt:lpstr>
      <vt:lpstr>  James’ Story </vt:lpstr>
      <vt:lpstr>PowerPoint Presentation</vt:lpstr>
      <vt:lpstr>A2D Together Folder </vt:lpstr>
      <vt:lpstr>End of life plans</vt:lpstr>
      <vt:lpstr>Consent to medical treatment </vt:lpstr>
      <vt:lpstr>Treatment considered urgent and necessary </vt:lpstr>
      <vt:lpstr>TOP 5 is…</vt:lpstr>
      <vt:lpstr>Tips for communicating</vt:lpstr>
      <vt:lpstr>Bill’s journey</vt:lpstr>
      <vt:lpstr>What worked for Bill? </vt:lpstr>
      <vt:lpstr>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Admission2Discharge Together  </dc:title>
  <cp:lastModifiedBy>Don Francis</cp:lastModifiedBy>
  <cp:revision>8</cp:revision>
  <dcterms:modified xsi:type="dcterms:W3CDTF">2021-12-30T23:11:51Z</dcterms:modified>
</cp:coreProperties>
</file>